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8"/>
  </p:notesMasterIdLst>
  <p:sldIdLst>
    <p:sldId id="275" r:id="rId2"/>
    <p:sldId id="257" r:id="rId3"/>
    <p:sldId id="258" r:id="rId4"/>
    <p:sldId id="295" r:id="rId5"/>
    <p:sldId id="277" r:id="rId6"/>
    <p:sldId id="278" r:id="rId7"/>
    <p:sldId id="279" r:id="rId8"/>
    <p:sldId id="280" r:id="rId9"/>
    <p:sldId id="281" r:id="rId10"/>
    <p:sldId id="296" r:id="rId11"/>
    <p:sldId id="259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2" r:id="rId22"/>
    <p:sldId id="293" r:id="rId23"/>
    <p:sldId id="260" r:id="rId24"/>
    <p:sldId id="261" r:id="rId25"/>
    <p:sldId id="262" r:id="rId26"/>
    <p:sldId id="263" r:id="rId27"/>
    <p:sldId id="264" r:id="rId28"/>
    <p:sldId id="266" r:id="rId29"/>
    <p:sldId id="267" r:id="rId30"/>
    <p:sldId id="268" r:id="rId31"/>
    <p:sldId id="297" r:id="rId32"/>
    <p:sldId id="269" r:id="rId33"/>
    <p:sldId id="298" r:id="rId34"/>
    <p:sldId id="271" r:id="rId35"/>
    <p:sldId id="272" r:id="rId36"/>
    <p:sldId id="29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F0293A-D0D7-4BFE-9B00-1925FBA4E2C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A70B1DC2-B589-4243-802F-DB0C3C609401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r"/>
          <a:r>
            <a:rPr lang="en-US" sz="2400" b="1" dirty="0" err="1" smtClean="0"/>
            <a:t>Draughtsmanship</a:t>
          </a:r>
          <a:endParaRPr lang="en-US" sz="2400" b="1" dirty="0"/>
        </a:p>
      </dgm:t>
    </dgm:pt>
    <dgm:pt modelId="{4E51BADA-D98A-46DA-8EBC-008A16CFB415}" type="parTrans" cxnId="{42EF0289-414E-4B04-9DD4-3D0C39E9171D}">
      <dgm:prSet/>
      <dgm:spPr/>
      <dgm:t>
        <a:bodyPr/>
        <a:lstStyle/>
        <a:p>
          <a:endParaRPr lang="en-US"/>
        </a:p>
      </dgm:t>
    </dgm:pt>
    <dgm:pt modelId="{1669798D-BF5E-467C-BE10-9E2A9C33A2B6}" type="sibTrans" cxnId="{42EF0289-414E-4B04-9DD4-3D0C39E9171D}">
      <dgm:prSet/>
      <dgm:spPr/>
      <dgm:t>
        <a:bodyPr/>
        <a:lstStyle/>
        <a:p>
          <a:endParaRPr lang="en-US"/>
        </a:p>
      </dgm:t>
    </dgm:pt>
    <dgm:pt modelId="{B2340737-3A28-42E5-890A-DE537EFAD8B5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r"/>
          <a:r>
            <a:rPr lang="en-US" sz="2400" b="1" dirty="0" smtClean="0"/>
            <a:t>New Design Method</a:t>
          </a:r>
          <a:endParaRPr lang="en-US" sz="2400" b="1" dirty="0"/>
        </a:p>
      </dgm:t>
    </dgm:pt>
    <dgm:pt modelId="{32189776-1304-4DA9-B8FD-4CA2159F2313}" type="parTrans" cxnId="{FABE37C9-CAEB-4C07-8A83-911307DA0BC9}">
      <dgm:prSet/>
      <dgm:spPr/>
      <dgm:t>
        <a:bodyPr/>
        <a:lstStyle/>
        <a:p>
          <a:endParaRPr lang="en-US"/>
        </a:p>
      </dgm:t>
    </dgm:pt>
    <dgm:pt modelId="{07BA316A-46A7-4BD8-A817-E7782B7D70A6}" type="sibTrans" cxnId="{FABE37C9-CAEB-4C07-8A83-911307DA0BC9}">
      <dgm:prSet/>
      <dgm:spPr/>
      <dgm:t>
        <a:bodyPr/>
        <a:lstStyle/>
        <a:p>
          <a:endParaRPr lang="en-US"/>
        </a:p>
      </dgm:t>
    </dgm:pt>
    <dgm:pt modelId="{C0B079B8-73D4-45BA-B186-87FFEAD18857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r"/>
          <a:r>
            <a:rPr lang="en-US" sz="2400" b="1" dirty="0" smtClean="0"/>
            <a:t>Craftsmanship</a:t>
          </a:r>
          <a:endParaRPr lang="en-US" sz="2400" b="1" dirty="0"/>
        </a:p>
      </dgm:t>
    </dgm:pt>
    <dgm:pt modelId="{E75A9866-EB73-4F55-B09B-AFF096781F0D}" type="parTrans" cxnId="{F1D6CB66-5E49-4529-959E-BD171FB59B71}">
      <dgm:prSet/>
      <dgm:spPr/>
      <dgm:t>
        <a:bodyPr/>
        <a:lstStyle/>
        <a:p>
          <a:endParaRPr lang="en-US"/>
        </a:p>
      </dgm:t>
    </dgm:pt>
    <dgm:pt modelId="{5B91B31E-E19D-4A30-BAE6-0486781113EB}" type="sibTrans" cxnId="{F1D6CB66-5E49-4529-959E-BD171FB59B71}">
      <dgm:prSet/>
      <dgm:spPr/>
      <dgm:t>
        <a:bodyPr/>
        <a:lstStyle/>
        <a:p>
          <a:endParaRPr lang="en-US"/>
        </a:p>
      </dgm:t>
    </dgm:pt>
    <dgm:pt modelId="{5DE8422F-7651-4B12-AF55-A4154B0CF525}" type="pres">
      <dgm:prSet presAssocID="{EAF0293A-D0D7-4BFE-9B00-1925FBA4E2C7}" presName="linearFlow" presStyleCnt="0">
        <dgm:presLayoutVars>
          <dgm:dir/>
          <dgm:resizeHandles val="exact"/>
        </dgm:presLayoutVars>
      </dgm:prSet>
      <dgm:spPr/>
    </dgm:pt>
    <dgm:pt modelId="{1D020C94-88E0-4BDE-8B60-FEB9BBF80975}" type="pres">
      <dgm:prSet presAssocID="{C0B079B8-73D4-45BA-B186-87FFEAD18857}" presName="composite" presStyleCnt="0"/>
      <dgm:spPr/>
    </dgm:pt>
    <dgm:pt modelId="{27A7783C-9044-4EEC-9E56-F4A4A1886009}" type="pres">
      <dgm:prSet presAssocID="{C0B079B8-73D4-45BA-B186-87FFEAD18857}" presName="imgShp" presStyleLbl="fgImgPlace1" presStyleIdx="0" presStyleCnt="3" custScaleX="125830" custScaleY="12583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</dgm:pt>
    <dgm:pt modelId="{9B4412B7-560A-491F-B19C-CB322C332AAE}" type="pres">
      <dgm:prSet presAssocID="{C0B079B8-73D4-45BA-B186-87FFEAD1885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0FE2A4-2661-4471-8375-835CE6459BC1}" type="pres">
      <dgm:prSet presAssocID="{5B91B31E-E19D-4A30-BAE6-0486781113EB}" presName="spacing" presStyleCnt="0"/>
      <dgm:spPr/>
    </dgm:pt>
    <dgm:pt modelId="{17B7BBC5-31FB-4C01-9F93-7977F9ACEFDE}" type="pres">
      <dgm:prSet presAssocID="{A70B1DC2-B589-4243-802F-DB0C3C609401}" presName="composite" presStyleCnt="0"/>
      <dgm:spPr/>
    </dgm:pt>
    <dgm:pt modelId="{49460343-B0A6-4D32-999A-927A7BCE7FF0}" type="pres">
      <dgm:prSet presAssocID="{A70B1DC2-B589-4243-802F-DB0C3C609401}" presName="imgShp" presStyleLbl="fgImgPlace1" presStyleIdx="1" presStyleCnt="3" custScaleX="133423" custScaleY="13342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</dgm:pt>
    <dgm:pt modelId="{703E1704-2B13-4C60-890E-D3C9E49D06DF}" type="pres">
      <dgm:prSet presAssocID="{A70B1DC2-B589-4243-802F-DB0C3C609401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6A56D2-4EF8-4B4D-B5AB-7580F73639CD}" type="pres">
      <dgm:prSet presAssocID="{1669798D-BF5E-467C-BE10-9E2A9C33A2B6}" presName="spacing" presStyleCnt="0"/>
      <dgm:spPr/>
    </dgm:pt>
    <dgm:pt modelId="{43C6B2B9-1659-4642-B54A-B7A637ADBA5E}" type="pres">
      <dgm:prSet presAssocID="{B2340737-3A28-42E5-890A-DE537EFAD8B5}" presName="composite" presStyleCnt="0"/>
      <dgm:spPr/>
    </dgm:pt>
    <dgm:pt modelId="{BBD2537C-0C50-4CB9-A008-9D0CE670BAD9}" type="pres">
      <dgm:prSet presAssocID="{B2340737-3A28-42E5-890A-DE537EFAD8B5}" presName="imgShp" presStyleLbl="fgImgPlace1" presStyleIdx="2" presStyleCnt="3" custScaleX="131720" custScaleY="13172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</dgm:pt>
    <dgm:pt modelId="{69EB4A5B-A302-409A-9754-3A505CA1EC6D}" type="pres">
      <dgm:prSet presAssocID="{B2340737-3A28-42E5-890A-DE537EFAD8B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D6CB66-5E49-4529-959E-BD171FB59B71}" srcId="{EAF0293A-D0D7-4BFE-9B00-1925FBA4E2C7}" destId="{C0B079B8-73D4-45BA-B186-87FFEAD18857}" srcOrd="0" destOrd="0" parTransId="{E75A9866-EB73-4F55-B09B-AFF096781F0D}" sibTransId="{5B91B31E-E19D-4A30-BAE6-0486781113EB}"/>
    <dgm:cxn modelId="{42EF0289-414E-4B04-9DD4-3D0C39E9171D}" srcId="{EAF0293A-D0D7-4BFE-9B00-1925FBA4E2C7}" destId="{A70B1DC2-B589-4243-802F-DB0C3C609401}" srcOrd="1" destOrd="0" parTransId="{4E51BADA-D98A-46DA-8EBC-008A16CFB415}" sibTransId="{1669798D-BF5E-467C-BE10-9E2A9C33A2B6}"/>
    <dgm:cxn modelId="{517DA690-C31E-49F9-84AB-9746F8883AFB}" type="presOf" srcId="{EAF0293A-D0D7-4BFE-9B00-1925FBA4E2C7}" destId="{5DE8422F-7651-4B12-AF55-A4154B0CF525}" srcOrd="0" destOrd="0" presId="urn:microsoft.com/office/officeart/2005/8/layout/vList3"/>
    <dgm:cxn modelId="{FABE37C9-CAEB-4C07-8A83-911307DA0BC9}" srcId="{EAF0293A-D0D7-4BFE-9B00-1925FBA4E2C7}" destId="{B2340737-3A28-42E5-890A-DE537EFAD8B5}" srcOrd="2" destOrd="0" parTransId="{32189776-1304-4DA9-B8FD-4CA2159F2313}" sibTransId="{07BA316A-46A7-4BD8-A817-E7782B7D70A6}"/>
    <dgm:cxn modelId="{A77E977F-D99A-445C-96F7-06D6A29E7AE6}" type="presOf" srcId="{A70B1DC2-B589-4243-802F-DB0C3C609401}" destId="{703E1704-2B13-4C60-890E-D3C9E49D06DF}" srcOrd="0" destOrd="0" presId="urn:microsoft.com/office/officeart/2005/8/layout/vList3"/>
    <dgm:cxn modelId="{1248A8B6-BB35-4E93-ACA3-9F2FC8AB5EEF}" type="presOf" srcId="{B2340737-3A28-42E5-890A-DE537EFAD8B5}" destId="{69EB4A5B-A302-409A-9754-3A505CA1EC6D}" srcOrd="0" destOrd="0" presId="urn:microsoft.com/office/officeart/2005/8/layout/vList3"/>
    <dgm:cxn modelId="{441A2A55-5780-4733-A0B7-1089E0DA51F1}" type="presOf" srcId="{C0B079B8-73D4-45BA-B186-87FFEAD18857}" destId="{9B4412B7-560A-491F-B19C-CB322C332AAE}" srcOrd="0" destOrd="0" presId="urn:microsoft.com/office/officeart/2005/8/layout/vList3"/>
    <dgm:cxn modelId="{64F5EDBA-0232-4626-88DC-4E9CE6B985C4}" type="presParOf" srcId="{5DE8422F-7651-4B12-AF55-A4154B0CF525}" destId="{1D020C94-88E0-4BDE-8B60-FEB9BBF80975}" srcOrd="0" destOrd="0" presId="urn:microsoft.com/office/officeart/2005/8/layout/vList3"/>
    <dgm:cxn modelId="{BF9A940D-6345-438A-92A2-724BD9BDABA1}" type="presParOf" srcId="{1D020C94-88E0-4BDE-8B60-FEB9BBF80975}" destId="{27A7783C-9044-4EEC-9E56-F4A4A1886009}" srcOrd="0" destOrd="0" presId="urn:microsoft.com/office/officeart/2005/8/layout/vList3"/>
    <dgm:cxn modelId="{4103548E-E51C-4CA2-BAFE-275829FEF1A7}" type="presParOf" srcId="{1D020C94-88E0-4BDE-8B60-FEB9BBF80975}" destId="{9B4412B7-560A-491F-B19C-CB322C332AAE}" srcOrd="1" destOrd="0" presId="urn:microsoft.com/office/officeart/2005/8/layout/vList3"/>
    <dgm:cxn modelId="{6ABCCC04-F2AE-43D5-AD25-5BA226C0DA61}" type="presParOf" srcId="{5DE8422F-7651-4B12-AF55-A4154B0CF525}" destId="{920FE2A4-2661-4471-8375-835CE6459BC1}" srcOrd="1" destOrd="0" presId="urn:microsoft.com/office/officeart/2005/8/layout/vList3"/>
    <dgm:cxn modelId="{0E14C603-1924-4CDB-8ADD-A20D577CC081}" type="presParOf" srcId="{5DE8422F-7651-4B12-AF55-A4154B0CF525}" destId="{17B7BBC5-31FB-4C01-9F93-7977F9ACEFDE}" srcOrd="2" destOrd="0" presId="urn:microsoft.com/office/officeart/2005/8/layout/vList3"/>
    <dgm:cxn modelId="{0C49699A-5F5E-459D-A3B0-B543A00382D3}" type="presParOf" srcId="{17B7BBC5-31FB-4C01-9F93-7977F9ACEFDE}" destId="{49460343-B0A6-4D32-999A-927A7BCE7FF0}" srcOrd="0" destOrd="0" presId="urn:microsoft.com/office/officeart/2005/8/layout/vList3"/>
    <dgm:cxn modelId="{82D8FF8D-49DE-42E2-B8E6-5883766CE384}" type="presParOf" srcId="{17B7BBC5-31FB-4C01-9F93-7977F9ACEFDE}" destId="{703E1704-2B13-4C60-890E-D3C9E49D06DF}" srcOrd="1" destOrd="0" presId="urn:microsoft.com/office/officeart/2005/8/layout/vList3"/>
    <dgm:cxn modelId="{E3476338-DEDC-4959-92CE-0C4B768EFB91}" type="presParOf" srcId="{5DE8422F-7651-4B12-AF55-A4154B0CF525}" destId="{156A56D2-4EF8-4B4D-B5AB-7580F73639CD}" srcOrd="3" destOrd="0" presId="urn:microsoft.com/office/officeart/2005/8/layout/vList3"/>
    <dgm:cxn modelId="{4FE87867-C226-48F6-B4D7-B9EDA7B44B26}" type="presParOf" srcId="{5DE8422F-7651-4B12-AF55-A4154B0CF525}" destId="{43C6B2B9-1659-4642-B54A-B7A637ADBA5E}" srcOrd="4" destOrd="0" presId="urn:microsoft.com/office/officeart/2005/8/layout/vList3"/>
    <dgm:cxn modelId="{8AB8BE4C-668B-45D0-945B-080A1CC794E4}" type="presParOf" srcId="{43C6B2B9-1659-4642-B54A-B7A637ADBA5E}" destId="{BBD2537C-0C50-4CB9-A008-9D0CE670BAD9}" srcOrd="0" destOrd="0" presId="urn:microsoft.com/office/officeart/2005/8/layout/vList3"/>
    <dgm:cxn modelId="{A5FE223D-AF33-4348-AD13-DED2672D95D3}" type="presParOf" srcId="{43C6B2B9-1659-4642-B54A-B7A637ADBA5E}" destId="{69EB4A5B-A302-409A-9754-3A505CA1EC6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4412B7-560A-491F-B19C-CB322C332AAE}">
      <dsp:nvSpPr>
        <dsp:cNvPr id="0" name=""/>
        <dsp:cNvSpPr/>
      </dsp:nvSpPr>
      <dsp:spPr>
        <a:xfrm rot="10800000">
          <a:off x="1236917" y="94634"/>
          <a:ext cx="4003167" cy="726696"/>
        </a:xfrm>
        <a:prstGeom prst="homePlate">
          <a:avLst/>
        </a:prstGeom>
        <a:solidFill>
          <a:schemeClr val="accent1">
            <a:tint val="95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shade val="70000"/>
              <a:satMod val="105000"/>
            </a:schemeClr>
          </a:contourClr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20453" tIns="91440" rIns="170688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Craftsmanship</a:t>
          </a:r>
          <a:endParaRPr lang="en-US" sz="2400" b="1" kern="1200" dirty="0"/>
        </a:p>
      </dsp:txBody>
      <dsp:txXfrm rot="10800000">
        <a:off x="1418591" y="94634"/>
        <a:ext cx="3821493" cy="726696"/>
      </dsp:txXfrm>
    </dsp:sp>
    <dsp:sp modelId="{27A7783C-9044-4EEC-9E56-F4A4A1886009}">
      <dsp:nvSpPr>
        <dsp:cNvPr id="0" name=""/>
        <dsp:cNvSpPr/>
      </dsp:nvSpPr>
      <dsp:spPr>
        <a:xfrm>
          <a:off x="779715" y="781"/>
          <a:ext cx="914402" cy="91440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1429" cap="flat" cmpd="sng" algn="ctr">
          <a:noFill/>
          <a:prstDash val="sysDash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3E1704-2B13-4C60-890E-D3C9E49D06DF}">
      <dsp:nvSpPr>
        <dsp:cNvPr id="0" name=""/>
        <dsp:cNvSpPr/>
      </dsp:nvSpPr>
      <dsp:spPr>
        <a:xfrm rot="10800000">
          <a:off x="1250711" y="1253550"/>
          <a:ext cx="4003167" cy="726696"/>
        </a:xfrm>
        <a:prstGeom prst="homePlate">
          <a:avLst/>
        </a:prstGeom>
        <a:solidFill>
          <a:schemeClr val="accent1">
            <a:tint val="95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shade val="70000"/>
              <a:satMod val="105000"/>
            </a:schemeClr>
          </a:contourClr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20453" tIns="91440" rIns="170688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Draughtsmanship</a:t>
          </a:r>
          <a:endParaRPr lang="en-US" sz="2400" b="1" kern="1200" dirty="0"/>
        </a:p>
      </dsp:txBody>
      <dsp:txXfrm rot="10800000">
        <a:off x="1432385" y="1253550"/>
        <a:ext cx="3821493" cy="726696"/>
      </dsp:txXfrm>
    </dsp:sp>
    <dsp:sp modelId="{49460343-B0A6-4D32-999A-927A7BCE7FF0}">
      <dsp:nvSpPr>
        <dsp:cNvPr id="0" name=""/>
        <dsp:cNvSpPr/>
      </dsp:nvSpPr>
      <dsp:spPr>
        <a:xfrm>
          <a:off x="765921" y="1132108"/>
          <a:ext cx="969580" cy="96958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1429" cap="flat" cmpd="sng" algn="ctr">
          <a:noFill/>
          <a:prstDash val="sysDash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B4A5B-A302-409A-9754-3A505CA1EC6D}">
      <dsp:nvSpPr>
        <dsp:cNvPr id="0" name=""/>
        <dsp:cNvSpPr/>
      </dsp:nvSpPr>
      <dsp:spPr>
        <a:xfrm rot="10800000">
          <a:off x="1247617" y="2433867"/>
          <a:ext cx="4003167" cy="726696"/>
        </a:xfrm>
        <a:prstGeom prst="homePlate">
          <a:avLst/>
        </a:prstGeom>
        <a:solidFill>
          <a:schemeClr val="accent1">
            <a:tint val="95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shade val="70000"/>
              <a:satMod val="105000"/>
            </a:schemeClr>
          </a:contourClr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20453" tIns="91440" rIns="170688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New Design Method</a:t>
          </a:r>
          <a:endParaRPr lang="en-US" sz="2400" b="1" kern="1200" dirty="0"/>
        </a:p>
      </dsp:txBody>
      <dsp:txXfrm rot="10800000">
        <a:off x="1429291" y="2433867"/>
        <a:ext cx="3821493" cy="726696"/>
      </dsp:txXfrm>
    </dsp:sp>
    <dsp:sp modelId="{BBD2537C-0C50-4CB9-A008-9D0CE670BAD9}">
      <dsp:nvSpPr>
        <dsp:cNvPr id="0" name=""/>
        <dsp:cNvSpPr/>
      </dsp:nvSpPr>
      <dsp:spPr>
        <a:xfrm>
          <a:off x="769015" y="2318613"/>
          <a:ext cx="957205" cy="95720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1429" cap="flat" cmpd="sng" algn="ctr">
          <a:noFill/>
          <a:prstDash val="sysDash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35408-BF81-4A67-A3CC-7FBFDECD48CC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192BB-312C-4A18-8BE9-978603E32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3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1pPr>
            <a:lvl2pPr marL="685817" indent="-263776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055103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3pPr>
            <a:lvl4pPr marL="1477145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4pPr>
            <a:lvl5pPr marL="1899186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5pPr>
            <a:lvl6pPr marL="2321227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6pPr>
            <a:lvl7pPr marL="2743269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7pPr>
            <a:lvl8pPr marL="3165310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8pPr>
            <a:lvl9pPr marL="3587351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C5860AE-67D2-4FA1-96E6-8E5C6A4E9D76}" type="slidenum">
              <a:rPr lang="en-US" sz="1200" b="0">
                <a:latin typeface="Arial" charset="0"/>
              </a:rPr>
              <a:pPr/>
              <a:t>2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1pPr>
            <a:lvl2pPr marL="685817" indent="-263776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055103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3pPr>
            <a:lvl4pPr marL="1477145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4pPr>
            <a:lvl5pPr marL="1899186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5pPr>
            <a:lvl6pPr marL="2321227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6pPr>
            <a:lvl7pPr marL="2743269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7pPr>
            <a:lvl8pPr marL="3165310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8pPr>
            <a:lvl9pPr marL="3587351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D0F03CF-CBD9-4BA3-AC10-6FC8E8E55F57}" type="slidenum">
              <a:rPr lang="en-US" sz="1200" b="0">
                <a:latin typeface="Arial" charset="0"/>
              </a:rPr>
              <a:pPr/>
              <a:t>27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1pPr>
            <a:lvl2pPr marL="685817" indent="-263776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055103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3pPr>
            <a:lvl4pPr marL="1477145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4pPr>
            <a:lvl5pPr marL="1899186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5pPr>
            <a:lvl6pPr marL="2321227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6pPr>
            <a:lvl7pPr marL="2743269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7pPr>
            <a:lvl8pPr marL="3165310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8pPr>
            <a:lvl9pPr marL="3587351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B8F8D16-054D-41B0-818F-11069D7433DB}" type="slidenum">
              <a:rPr lang="en-US" sz="1200" b="0">
                <a:latin typeface="Arial" charset="0"/>
              </a:rPr>
              <a:pPr/>
              <a:t>28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1pPr>
            <a:lvl2pPr marL="685817" indent="-263776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055103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3pPr>
            <a:lvl4pPr marL="1477145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4pPr>
            <a:lvl5pPr marL="1899186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5pPr>
            <a:lvl6pPr marL="2321227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6pPr>
            <a:lvl7pPr marL="2743269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7pPr>
            <a:lvl8pPr marL="3165310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8pPr>
            <a:lvl9pPr marL="3587351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F083310-4203-4E27-AC36-62F26A81E353}" type="slidenum">
              <a:rPr lang="en-US" sz="1200" b="0">
                <a:latin typeface="Arial" charset="0"/>
              </a:rPr>
              <a:pPr/>
              <a:t>29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1pPr>
            <a:lvl2pPr marL="685817" indent="-263776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055103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3pPr>
            <a:lvl4pPr marL="1477145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4pPr>
            <a:lvl5pPr marL="1899186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5pPr>
            <a:lvl6pPr marL="2321227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6pPr>
            <a:lvl7pPr marL="2743269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7pPr>
            <a:lvl8pPr marL="3165310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8pPr>
            <a:lvl9pPr marL="3587351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5C176E2-A7B6-476A-9E03-62C10B1CF9E0}" type="slidenum">
              <a:rPr lang="en-US" sz="1200" b="0">
                <a:latin typeface="Arial" charset="0"/>
              </a:rPr>
              <a:pPr/>
              <a:t>30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1pPr>
            <a:lvl2pPr marL="685817" indent="-263776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055103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3pPr>
            <a:lvl4pPr marL="1477145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4pPr>
            <a:lvl5pPr marL="1899186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5pPr>
            <a:lvl6pPr marL="2321227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6pPr>
            <a:lvl7pPr marL="2743269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7pPr>
            <a:lvl8pPr marL="3165310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8pPr>
            <a:lvl9pPr marL="3587351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5C176E2-A7B6-476A-9E03-62C10B1CF9E0}" type="slidenum">
              <a:rPr lang="en-US" sz="1200" b="0">
                <a:latin typeface="Arial" charset="0"/>
              </a:rPr>
              <a:pPr/>
              <a:t>31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1pPr>
            <a:lvl2pPr marL="685817" indent="-263776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055103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3pPr>
            <a:lvl4pPr marL="1477145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4pPr>
            <a:lvl5pPr marL="1899186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5pPr>
            <a:lvl6pPr marL="2321227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6pPr>
            <a:lvl7pPr marL="2743269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7pPr>
            <a:lvl8pPr marL="3165310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8pPr>
            <a:lvl9pPr marL="3587351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55CFAA0-F817-4762-98A8-235FF5A2B414}" type="slidenum">
              <a:rPr lang="en-US" sz="1200" b="0">
                <a:latin typeface="Arial" charset="0"/>
              </a:rPr>
              <a:pPr/>
              <a:t>32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1pPr>
            <a:lvl2pPr marL="685817" indent="-263776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055103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3pPr>
            <a:lvl4pPr marL="1477145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4pPr>
            <a:lvl5pPr marL="1899186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5pPr>
            <a:lvl6pPr marL="2321227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6pPr>
            <a:lvl7pPr marL="2743269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7pPr>
            <a:lvl8pPr marL="3165310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8pPr>
            <a:lvl9pPr marL="3587351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55CFAA0-F817-4762-98A8-235FF5A2B414}" type="slidenum">
              <a:rPr lang="en-US" sz="1200" b="0">
                <a:latin typeface="Arial" charset="0"/>
              </a:rPr>
              <a:pPr/>
              <a:t>33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1pPr>
            <a:lvl2pPr marL="685817" indent="-263776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055103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3pPr>
            <a:lvl4pPr marL="1477145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4pPr>
            <a:lvl5pPr marL="1899186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5pPr>
            <a:lvl6pPr marL="2321227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6pPr>
            <a:lvl7pPr marL="2743269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7pPr>
            <a:lvl8pPr marL="3165310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8pPr>
            <a:lvl9pPr marL="3587351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762D96D-1200-4147-8D97-A23E1026B53C}" type="slidenum">
              <a:rPr lang="en-US" sz="1200" b="0">
                <a:latin typeface="Arial" charset="0"/>
              </a:rPr>
              <a:pPr/>
              <a:t>34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1pPr>
            <a:lvl2pPr marL="685817" indent="-263776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055103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3pPr>
            <a:lvl4pPr marL="1477145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4pPr>
            <a:lvl5pPr marL="1899186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5pPr>
            <a:lvl6pPr marL="2321227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6pPr>
            <a:lvl7pPr marL="2743269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7pPr>
            <a:lvl8pPr marL="3165310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8pPr>
            <a:lvl9pPr marL="3587351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33BC01D-885E-4F1F-A411-C08CC9AFB4CF}" type="slidenum">
              <a:rPr lang="en-US" sz="1200" b="0">
                <a:latin typeface="Arial" charset="0"/>
              </a:rPr>
              <a:pPr/>
              <a:t>35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1pPr>
            <a:lvl2pPr marL="685817" indent="-263776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055103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3pPr>
            <a:lvl4pPr marL="1477145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4pPr>
            <a:lvl5pPr marL="1899186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5pPr>
            <a:lvl6pPr marL="2321227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6pPr>
            <a:lvl7pPr marL="2743269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7pPr>
            <a:lvl8pPr marL="3165310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8pPr>
            <a:lvl9pPr marL="3587351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1905EF3-09B2-4CE8-BCEB-607B9FE13AA2}" type="slidenum">
              <a:rPr lang="en-US" sz="1200" b="0">
                <a:latin typeface="Arial" charset="0"/>
              </a:rPr>
              <a:pPr/>
              <a:t>3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A227D-2270-4DA6-B3C3-226B37C359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72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1pPr>
            <a:lvl2pPr marL="685817" indent="-263776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055103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3pPr>
            <a:lvl4pPr marL="1477145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4pPr>
            <a:lvl5pPr marL="1899186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5pPr>
            <a:lvl6pPr marL="2321227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6pPr>
            <a:lvl7pPr marL="2743269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7pPr>
            <a:lvl8pPr marL="3165310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8pPr>
            <a:lvl9pPr marL="3587351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19FC3D4-6E95-4574-BE7A-9DFA6ACABB4E}" type="slidenum">
              <a:rPr lang="en-US" sz="1200" b="0">
                <a:latin typeface="Arial" charset="0"/>
              </a:rPr>
              <a:pPr/>
              <a:t>10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1pPr>
            <a:lvl2pPr marL="685817" indent="-263776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055103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3pPr>
            <a:lvl4pPr marL="1477145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4pPr>
            <a:lvl5pPr marL="1899186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5pPr>
            <a:lvl6pPr marL="2321227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6pPr>
            <a:lvl7pPr marL="2743269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7pPr>
            <a:lvl8pPr marL="3165310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8pPr>
            <a:lvl9pPr marL="3587351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19FC3D4-6E95-4574-BE7A-9DFA6ACABB4E}" type="slidenum">
              <a:rPr lang="en-US" sz="1200" b="0">
                <a:latin typeface="Arial" charset="0"/>
              </a:rPr>
              <a:pPr/>
              <a:t>11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1pPr>
            <a:lvl2pPr marL="685817" indent="-263776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055103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3pPr>
            <a:lvl4pPr marL="1477145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4pPr>
            <a:lvl5pPr marL="1899186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5pPr>
            <a:lvl6pPr marL="2321227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6pPr>
            <a:lvl7pPr marL="2743269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7pPr>
            <a:lvl8pPr marL="3165310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8pPr>
            <a:lvl9pPr marL="3587351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514CAFB-95CB-4141-B309-5D784F1A91D8}" type="slidenum">
              <a:rPr lang="en-US" sz="1200" b="0">
                <a:latin typeface="Arial" charset="0"/>
              </a:rPr>
              <a:pPr/>
              <a:t>23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1pPr>
            <a:lvl2pPr marL="685817" indent="-263776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055103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3pPr>
            <a:lvl4pPr marL="1477145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4pPr>
            <a:lvl5pPr marL="1899186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5pPr>
            <a:lvl6pPr marL="2321227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6pPr>
            <a:lvl7pPr marL="2743269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7pPr>
            <a:lvl8pPr marL="3165310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8pPr>
            <a:lvl9pPr marL="3587351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B9012A9-13B6-4D21-AC46-3EEF88D7DBB3}" type="slidenum">
              <a:rPr lang="en-US" sz="1200" b="0">
                <a:latin typeface="Arial" charset="0"/>
              </a:rPr>
              <a:pPr/>
              <a:t>24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1pPr>
            <a:lvl2pPr marL="685817" indent="-263776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055103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3pPr>
            <a:lvl4pPr marL="1477145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4pPr>
            <a:lvl5pPr marL="1899186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5pPr>
            <a:lvl6pPr marL="2321227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6pPr>
            <a:lvl7pPr marL="2743269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7pPr>
            <a:lvl8pPr marL="3165310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8pPr>
            <a:lvl9pPr marL="3587351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E59FE3A-89D9-4FE0-B6D0-0542177E15FC}" type="slidenum">
              <a:rPr lang="en-US" sz="1200" b="0">
                <a:latin typeface="Arial" charset="0"/>
              </a:rPr>
              <a:pPr/>
              <a:t>25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1pPr>
            <a:lvl2pPr marL="685817" indent="-263776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055103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3pPr>
            <a:lvl4pPr marL="1477145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4pPr>
            <a:lvl5pPr marL="1899186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5pPr>
            <a:lvl6pPr marL="2321227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6pPr>
            <a:lvl7pPr marL="2743269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7pPr>
            <a:lvl8pPr marL="3165310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8pPr>
            <a:lvl9pPr marL="3587351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34156AF-23B6-4796-8B24-B36C50853185}" type="slidenum">
              <a:rPr lang="en-US" sz="1200" b="0">
                <a:latin typeface="Arial" charset="0"/>
              </a:rPr>
              <a:pPr/>
              <a:t>26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066800"/>
            <a:ext cx="8726488" cy="5181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KULIAH 11 - Disain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0C62A-FA19-4101-A779-FB26EE686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4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600200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solidFill>
                  <a:srgbClr val="0000CC"/>
                </a:solidFill>
              </a:rPr>
              <a:t>DEsain</a:t>
            </a:r>
            <a:endParaRPr lang="en-US" sz="4800" dirty="0">
              <a:solidFill>
                <a:srgbClr val="0000CC"/>
              </a:solidFill>
            </a:endParaRP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524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DK 116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KONSEP TEKNOLOGI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6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6962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OBJECT DESIGN ?</a:t>
            </a:r>
            <a:endParaRPr lang="en-US" altLang="ja-JP" sz="3200" b="1" dirty="0" smtClean="0">
              <a:solidFill>
                <a:schemeClr val="tx1"/>
              </a:solidFill>
              <a:ea typeface="ＭＳ Ｐゴシック" pitchFamily="50" charset="-128"/>
            </a:endParaRPr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B542FCE-9CAE-4CE7-B572-C5316E3BE6B5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10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385610" y="1600200"/>
            <a:ext cx="2766060" cy="2194560"/>
          </a:xfrm>
          <a:prstGeom prst="up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Freeform 6"/>
          <p:cNvSpPr/>
          <p:nvPr/>
        </p:nvSpPr>
        <p:spPr>
          <a:xfrm>
            <a:off x="3810009" y="1760956"/>
            <a:ext cx="4762404" cy="2194560"/>
          </a:xfrm>
          <a:custGeom>
            <a:avLst/>
            <a:gdLst>
              <a:gd name="connsiteX0" fmla="*/ 0 w 4762404"/>
              <a:gd name="connsiteY0" fmla="*/ 0 h 2194560"/>
              <a:gd name="connsiteX1" fmla="*/ 4762404 w 4762404"/>
              <a:gd name="connsiteY1" fmla="*/ 0 h 2194560"/>
              <a:gd name="connsiteX2" fmla="*/ 4762404 w 4762404"/>
              <a:gd name="connsiteY2" fmla="*/ 2194560 h 2194560"/>
              <a:gd name="connsiteX3" fmla="*/ 0 w 4762404"/>
              <a:gd name="connsiteY3" fmla="*/ 2194560 h 2194560"/>
              <a:gd name="connsiteX4" fmla="*/ 0 w 4762404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2404" h="2194560">
                <a:moveTo>
                  <a:pt x="0" y="0"/>
                </a:moveTo>
                <a:lnTo>
                  <a:pt x="4762404" y="0"/>
                </a:lnTo>
                <a:lnTo>
                  <a:pt x="4762404" y="2194560"/>
                </a:lnTo>
                <a:lnTo>
                  <a:pt x="0" y="21945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6032" tIns="0" rIns="256032" bIns="256032" numCol="1" spcCol="1270" anchor="ctr" anchorCtr="0">
            <a:noAutofit/>
          </a:bodyPr>
          <a:lstStyle/>
          <a:p>
            <a:pPr lvl="0" algn="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 smtClean="0">
                <a:solidFill>
                  <a:srgbClr val="0000FF"/>
                </a:solidFill>
              </a:rPr>
              <a:t>Tangible</a:t>
            </a:r>
          </a:p>
          <a:p>
            <a:pPr lvl="0" algn="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ja-JP" sz="2600" kern="1200" dirty="0" err="1" smtClean="0">
                <a:latin typeface="Times New Roman" pitchFamily="18" charset="0"/>
                <a:ea typeface="ＭＳ Ｐゴシック" pitchFamily="50" charset="-128"/>
              </a:rPr>
              <a:t>Peralatan</a:t>
            </a:r>
            <a:r>
              <a:rPr lang="en-US" altLang="ja-JP" sz="2600" kern="1200" dirty="0" smtClean="0">
                <a:latin typeface="Times New Roman" pitchFamily="18" charset="0"/>
                <a:ea typeface="ＭＳ Ｐゴシック" pitchFamily="50" charset="-128"/>
              </a:rPr>
              <a:t>, </a:t>
            </a:r>
            <a:r>
              <a:rPr lang="en-US" altLang="ja-JP" sz="2600" kern="1200" dirty="0" err="1" smtClean="0">
                <a:latin typeface="Times New Roman" pitchFamily="18" charset="0"/>
                <a:ea typeface="ＭＳ Ｐゴシック" pitchFamily="50" charset="-128"/>
              </a:rPr>
              <a:t>mesin</a:t>
            </a:r>
            <a:r>
              <a:rPr lang="en-US" altLang="ja-JP" sz="2600" kern="1200" dirty="0" smtClean="0">
                <a:latin typeface="Times New Roman" pitchFamily="18" charset="0"/>
                <a:ea typeface="ＭＳ Ｐゴシック" pitchFamily="50" charset="-128"/>
              </a:rPr>
              <a:t>, </a:t>
            </a:r>
            <a:r>
              <a:rPr lang="en-US" altLang="ja-JP" sz="2600" kern="1200" dirty="0" err="1" smtClean="0">
                <a:latin typeface="Times New Roman" pitchFamily="18" charset="0"/>
                <a:ea typeface="ＭＳ Ｐゴシック" pitchFamily="50" charset="-128"/>
              </a:rPr>
              <a:t>rangkaian</a:t>
            </a:r>
            <a:r>
              <a:rPr lang="en-US" altLang="ja-JP" sz="2600" kern="1200" dirty="0" smtClean="0">
                <a:latin typeface="Times New Roman" pitchFamily="18" charset="0"/>
                <a:ea typeface="ＭＳ Ｐゴシック" pitchFamily="50" charset="-128"/>
              </a:rPr>
              <a:t>, </a:t>
            </a:r>
            <a:r>
              <a:rPr lang="en-US" altLang="ja-JP" sz="2600" kern="1200" dirty="0" err="1" smtClean="0">
                <a:latin typeface="Times New Roman" pitchFamily="18" charset="0"/>
                <a:ea typeface="ＭＳ Ｐゴシック" pitchFamily="50" charset="-128"/>
              </a:rPr>
              <a:t>bangunan</a:t>
            </a:r>
            <a:r>
              <a:rPr lang="en-US" altLang="ja-JP" sz="2600" kern="1200" dirty="0" smtClean="0">
                <a:latin typeface="Times New Roman" pitchFamily="18" charset="0"/>
                <a:ea typeface="ＭＳ Ｐゴシック" pitchFamily="50" charset="-128"/>
              </a:rPr>
              <a:t>, </a:t>
            </a:r>
            <a:r>
              <a:rPr lang="en-US" altLang="ja-JP" sz="2600" kern="1200" dirty="0" err="1" smtClean="0">
                <a:latin typeface="Times New Roman" pitchFamily="18" charset="0"/>
                <a:ea typeface="ＭＳ Ｐゴシック" pitchFamily="50" charset="-128"/>
              </a:rPr>
              <a:t>mekanisme</a:t>
            </a:r>
            <a:r>
              <a:rPr lang="en-US" altLang="ja-JP" sz="2600" kern="1200" dirty="0" smtClean="0">
                <a:latin typeface="Times New Roman" pitchFamily="18" charset="0"/>
                <a:ea typeface="ＭＳ Ｐゴシック" pitchFamily="50" charset="-128"/>
              </a:rPr>
              <a:t>, </a:t>
            </a:r>
            <a:r>
              <a:rPr lang="en-US" altLang="ja-JP" sz="2600" kern="1200" dirty="0" err="1" smtClean="0">
                <a:latin typeface="Times New Roman" pitchFamily="18" charset="0"/>
                <a:ea typeface="ＭＳ Ｐゴシック" pitchFamily="50" charset="-128"/>
              </a:rPr>
              <a:t>struktur</a:t>
            </a:r>
            <a:r>
              <a:rPr lang="en-US" altLang="ja-JP" sz="2600" kern="1200" dirty="0" smtClean="0">
                <a:latin typeface="Times New Roman" pitchFamily="18" charset="0"/>
                <a:ea typeface="ＭＳ Ｐゴシック" pitchFamily="50" charset="-128"/>
              </a:rPr>
              <a:t>, software, proses </a:t>
            </a:r>
            <a:r>
              <a:rPr lang="en-US" altLang="ja-JP" sz="2600" kern="1200" dirty="0" err="1" smtClean="0">
                <a:latin typeface="Times New Roman" pitchFamily="18" charset="0"/>
                <a:ea typeface="ＭＳ Ｐゴシック" pitchFamily="50" charset="-128"/>
              </a:rPr>
              <a:t>manufaktur</a:t>
            </a:r>
            <a:r>
              <a:rPr lang="en-US" altLang="ja-JP" sz="2600" kern="1200" dirty="0" smtClean="0">
                <a:latin typeface="Times New Roman" pitchFamily="18" charset="0"/>
                <a:ea typeface="ＭＳ Ｐゴシック" pitchFamily="50" charset="-128"/>
              </a:rPr>
              <a:t>.</a:t>
            </a:r>
            <a:endParaRPr lang="en-US" sz="2600" kern="1200" dirty="0" smtClean="0"/>
          </a:p>
          <a:p>
            <a:pPr lvl="0" algn="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600" kern="1200" dirty="0"/>
          </a:p>
        </p:txBody>
      </p:sp>
      <p:sp>
        <p:nvSpPr>
          <p:cNvPr id="8" name="Down Arrow 7"/>
          <p:cNvSpPr/>
          <p:nvPr/>
        </p:nvSpPr>
        <p:spPr>
          <a:xfrm>
            <a:off x="1215428" y="3977639"/>
            <a:ext cx="2766060" cy="2194560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031223"/>
              <a:satOff val="-12017"/>
              <a:lumOff val="-2158"/>
              <a:alphaOff val="0"/>
            </a:schemeClr>
          </a:fillRef>
          <a:effectRef idx="0">
            <a:schemeClr val="accent5">
              <a:hueOff val="-1031223"/>
              <a:satOff val="-12017"/>
              <a:lumOff val="-2158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 8"/>
          <p:cNvSpPr/>
          <p:nvPr/>
        </p:nvSpPr>
        <p:spPr>
          <a:xfrm>
            <a:off x="4089050" y="4572000"/>
            <a:ext cx="4693920" cy="1432564"/>
          </a:xfrm>
          <a:custGeom>
            <a:avLst/>
            <a:gdLst>
              <a:gd name="connsiteX0" fmla="*/ 0 w 4693920"/>
              <a:gd name="connsiteY0" fmla="*/ 0 h 1432564"/>
              <a:gd name="connsiteX1" fmla="*/ 4693920 w 4693920"/>
              <a:gd name="connsiteY1" fmla="*/ 0 h 1432564"/>
              <a:gd name="connsiteX2" fmla="*/ 4693920 w 4693920"/>
              <a:gd name="connsiteY2" fmla="*/ 1432564 h 1432564"/>
              <a:gd name="connsiteX3" fmla="*/ 0 w 4693920"/>
              <a:gd name="connsiteY3" fmla="*/ 1432564 h 1432564"/>
              <a:gd name="connsiteX4" fmla="*/ 0 w 4693920"/>
              <a:gd name="connsiteY4" fmla="*/ 0 h 1432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3920" h="1432564">
                <a:moveTo>
                  <a:pt x="0" y="0"/>
                </a:moveTo>
                <a:lnTo>
                  <a:pt x="4693920" y="0"/>
                </a:lnTo>
                <a:lnTo>
                  <a:pt x="4693920" y="1432564"/>
                </a:lnTo>
                <a:lnTo>
                  <a:pt x="0" y="143256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256" tIns="0" rIns="270256" bIns="270256" numCol="1" spcCol="1270" anchor="ctr" anchorCtr="0">
            <a:noAutofit/>
          </a:bodyPr>
          <a:lstStyle/>
          <a:p>
            <a:pPr lvl="0" algn="l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800" b="1" kern="1200" dirty="0" err="1" smtClean="0">
                <a:solidFill>
                  <a:srgbClr val="FF0000"/>
                </a:solidFill>
              </a:rPr>
              <a:t>Itangible</a:t>
            </a:r>
            <a:endParaRPr lang="en-US" sz="3800" b="1" kern="1200" dirty="0" smtClean="0">
              <a:solidFill>
                <a:srgbClr val="FF0000"/>
              </a:solidFill>
            </a:endParaRPr>
          </a:p>
          <a:p>
            <a:pPr lvl="0" algn="l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ja-JP" sz="2400" b="0" kern="1200" dirty="0" err="1" smtClean="0">
                <a:latin typeface="Times New Roman" pitchFamily="18" charset="0"/>
                <a:ea typeface="ＭＳ Ｐゴシック" pitchFamily="50" charset="-128"/>
              </a:rPr>
              <a:t>Sistem</a:t>
            </a:r>
            <a:r>
              <a:rPr lang="en-US" altLang="ja-JP" sz="2400" b="0" kern="1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400" b="0" kern="1200" dirty="0" err="1" smtClean="0">
                <a:latin typeface="Times New Roman" pitchFamily="18" charset="0"/>
                <a:ea typeface="ＭＳ Ｐゴシック" pitchFamily="50" charset="-128"/>
              </a:rPr>
              <a:t>teknis</a:t>
            </a:r>
            <a:r>
              <a:rPr lang="en-US" altLang="ja-JP" sz="2400" b="0" kern="1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400" b="0" kern="1200" dirty="0" err="1" smtClean="0">
                <a:latin typeface="Times New Roman" pitchFamily="18" charset="0"/>
                <a:ea typeface="ＭＳ Ｐゴシック" pitchFamily="50" charset="-128"/>
              </a:rPr>
              <a:t>lainnya</a:t>
            </a:r>
            <a:r>
              <a:rPr lang="en-US" altLang="ja-JP" sz="2400" b="0" kern="1200" dirty="0" smtClean="0">
                <a:latin typeface="Times New Roman" pitchFamily="18" charset="0"/>
                <a:ea typeface="ＭＳ Ｐゴシック" pitchFamily="50" charset="-128"/>
              </a:rPr>
              <a:t>.</a:t>
            </a:r>
            <a:endParaRPr lang="en-US" sz="2400" b="0" kern="1200" dirty="0" smtClean="0"/>
          </a:p>
          <a:p>
            <a:pPr lvl="0" algn="l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800" kern="1200" dirty="0"/>
          </a:p>
        </p:txBody>
      </p:sp>
    </p:spTree>
    <p:extLst>
      <p:ext uri="{BB962C8B-B14F-4D97-AF65-F5344CB8AC3E}">
        <p14:creationId xmlns:p14="http://schemas.microsoft.com/office/powerpoint/2010/main" val="223038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6962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OBJECT DESIGN ?</a:t>
            </a:r>
            <a:endParaRPr lang="en-US" altLang="ja-JP" sz="3200" b="1" dirty="0" smtClean="0">
              <a:solidFill>
                <a:srgbClr val="FF0000"/>
              </a:solidFill>
              <a:ea typeface="ＭＳ Ｐゴシック" pitchFamily="50" charset="-128"/>
            </a:endParaRPr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B542FCE-9CAE-4CE7-B572-C5316E3BE6B5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11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8161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600200"/>
            <a:ext cx="8382000" cy="45720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buSzPct val="55000"/>
              <a:buNone/>
              <a:defRPr/>
            </a:pPr>
            <a:r>
              <a:rPr lang="en-US" altLang="ja-JP" sz="2400" b="1" u="sng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Yang </a:t>
            </a:r>
            <a:r>
              <a:rPr lang="en-US" altLang="ja-JP" sz="2400" b="1" u="sng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melakukan</a:t>
            </a:r>
            <a:r>
              <a:rPr lang="en-US" altLang="ja-JP" sz="2400" b="1" u="sng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400" b="1" u="sng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desain</a:t>
            </a:r>
            <a:r>
              <a:rPr lang="en-US" altLang="ja-JP" sz="2400" b="1" u="sng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:</a:t>
            </a:r>
          </a:p>
          <a:p>
            <a:pPr lvl="1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Setiap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individu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.</a:t>
            </a:r>
          </a:p>
          <a:p>
            <a:pPr lvl="1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Teknisi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atau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non-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teknisi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.</a:t>
            </a:r>
          </a:p>
          <a:p>
            <a:pPr lvl="1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Enjiner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.</a:t>
            </a:r>
          </a:p>
          <a:p>
            <a:pPr marL="0" indent="0" eaLnBrk="1" hangingPunct="1">
              <a:lnSpc>
                <a:spcPct val="110000"/>
              </a:lnSpc>
              <a:buSzPct val="55000"/>
              <a:buNone/>
              <a:defRPr/>
            </a:pPr>
            <a:endParaRPr lang="en-US" altLang="ja-JP" sz="2200" dirty="0" smtClean="0">
              <a:solidFill>
                <a:srgbClr val="3333FF"/>
              </a:solidFill>
              <a:latin typeface="Times New Roman" pitchFamily="18" charset="0"/>
              <a:ea typeface="ＭＳ Ｐゴシック" pitchFamily="50" charset="-128"/>
            </a:endParaRPr>
          </a:p>
          <a:p>
            <a:pPr algn="just" eaLnBrk="1" hangingPunct="1">
              <a:lnSpc>
                <a:spcPct val="110000"/>
              </a:lnSpc>
              <a:buSzPct val="55000"/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2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Objek</a:t>
            </a:r>
            <a:r>
              <a:rPr lang="en-US" altLang="ja-JP" sz="2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desain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yang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berupa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300" b="1" i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produk</a:t>
            </a:r>
            <a:r>
              <a:rPr lang="en-US" altLang="ja-JP" sz="23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300" b="1" i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dan</a:t>
            </a:r>
            <a:r>
              <a:rPr lang="en-US" altLang="ja-JP" sz="23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300" b="1" i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peralatan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,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tidak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berarti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hanya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objek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nyata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(tangible),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tetapi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juga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: </a:t>
            </a:r>
            <a:r>
              <a:rPr lang="en-US" altLang="ja-JP" sz="2300" b="1" i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struktur</a:t>
            </a:r>
            <a:r>
              <a:rPr lang="en-US" altLang="ja-JP" sz="23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, </a:t>
            </a:r>
            <a:r>
              <a:rPr lang="en-US" altLang="ja-JP" sz="2300" b="1" i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sistem</a:t>
            </a:r>
            <a:r>
              <a:rPr lang="en-US" altLang="ja-JP" sz="23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, </a:t>
            </a:r>
            <a:r>
              <a:rPr lang="en-US" altLang="ja-JP" sz="2300" b="1" i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prosedur</a:t>
            </a:r>
            <a:r>
              <a:rPr lang="en-US" altLang="ja-JP" sz="23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, </a:t>
            </a:r>
            <a:r>
              <a:rPr lang="en-US" altLang="ja-JP" sz="2300" b="1" i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atau</a:t>
            </a:r>
            <a:r>
              <a:rPr lang="en-US" altLang="ja-JP" sz="23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 software.</a:t>
            </a:r>
            <a:endParaRPr lang="en-US" altLang="ja-JP" sz="2300" b="1" i="1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416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6096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tx1"/>
                </a:solidFill>
              </a:rPr>
              <a:t>Evolusi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Desain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43492" y="1676400"/>
            <a:ext cx="7186108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Pendesainan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adalah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ide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perubahan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di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dalam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karya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manusia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9553" y="2482334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Evolusi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Desain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: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019493970"/>
              </p:ext>
            </p:extLst>
          </p:nvPr>
        </p:nvGraphicFramePr>
        <p:xfrm>
          <a:off x="304800" y="2971800"/>
          <a:ext cx="60198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Down Arrow 9"/>
          <p:cNvSpPr/>
          <p:nvPr/>
        </p:nvSpPr>
        <p:spPr>
          <a:xfrm>
            <a:off x="2209800" y="3657600"/>
            <a:ext cx="685800" cy="762000"/>
          </a:xfrm>
          <a:prstGeom prst="downArrow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2209800" y="4800600"/>
            <a:ext cx="685800" cy="762000"/>
          </a:xfrm>
          <a:prstGeom prst="downArrow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648101" y="3124200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Metode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evolusi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kerja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8800" y="4355068"/>
            <a:ext cx="226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Design by drawing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56230" y="5574268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Design by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prochedure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5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A7783C-9044-4EEC-9E56-F4A4A1886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27A7783C-9044-4EEC-9E56-F4A4A1886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27A7783C-9044-4EEC-9E56-F4A4A1886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B4412B7-560A-491F-B19C-CB322C332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graphicEl>
                                              <a:dgm id="{9B4412B7-560A-491F-B19C-CB322C332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graphicEl>
                                              <a:dgm id="{9B4412B7-560A-491F-B19C-CB322C332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9460343-B0A6-4D32-999A-927A7BCE7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graphicEl>
                                              <a:dgm id="{49460343-B0A6-4D32-999A-927A7BCE7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graphicEl>
                                              <a:dgm id="{49460343-B0A6-4D32-999A-927A7BCE7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3E1704-2B13-4C60-890E-D3C9E49D0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graphicEl>
                                              <a:dgm id="{703E1704-2B13-4C60-890E-D3C9E49D0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graphicEl>
                                              <a:dgm id="{703E1704-2B13-4C60-890E-D3C9E49D0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BD2537C-0C50-4CB9-A008-9D0CE670B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graphicEl>
                                              <a:dgm id="{BBD2537C-0C50-4CB9-A008-9D0CE670B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graphicEl>
                                              <a:dgm id="{BBD2537C-0C50-4CB9-A008-9D0CE670B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9EB4A5B-A302-409A-9754-3A505CA1E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graphicEl>
                                              <a:dgm id="{69EB4A5B-A302-409A-9754-3A505CA1E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graphicEl>
                                              <a:dgm id="{69EB4A5B-A302-409A-9754-3A505CA1E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10" grpId="0" animBg="1"/>
      <p:bldP spid="12" grpId="0" animBg="1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1143000" y="381000"/>
            <a:ext cx="8001000" cy="685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1. Craftsmanship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524000"/>
            <a:ext cx="8610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just">
              <a:buFont typeface="Wingdings 2" pitchFamily="18" charset="2"/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Craft </a:t>
            </a:r>
            <a:r>
              <a:rPr lang="en-US" sz="1800" dirty="0" err="1" smtClean="0">
                <a:solidFill>
                  <a:srgbClr val="FF0000"/>
                </a:solidFill>
              </a:rPr>
              <a:t>atau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kria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adalah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produk</a:t>
            </a:r>
            <a:r>
              <a:rPr lang="en-US" sz="1800" dirty="0" smtClean="0">
                <a:solidFill>
                  <a:srgbClr val="FF0000"/>
                </a:solidFill>
              </a:rPr>
              <a:t> yang </a:t>
            </a:r>
            <a:r>
              <a:rPr lang="en-US" sz="1800" dirty="0" err="1" smtClean="0">
                <a:solidFill>
                  <a:srgbClr val="FF0000"/>
                </a:solidFill>
              </a:rPr>
              <a:t>dibuat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dengan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menggunakan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alat-alat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sederhana</a:t>
            </a:r>
            <a:r>
              <a:rPr lang="en-US" sz="1800" dirty="0" smtClean="0">
                <a:solidFill>
                  <a:srgbClr val="FF0000"/>
                </a:solidFill>
              </a:rPr>
              <a:t> yang </a:t>
            </a:r>
            <a:r>
              <a:rPr lang="en-US" sz="1800" dirty="0" err="1" smtClean="0">
                <a:solidFill>
                  <a:srgbClr val="FF0000"/>
                </a:solidFill>
              </a:rPr>
              <a:t>mengutamakan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</a:rPr>
              <a:t>keterampilan</a:t>
            </a:r>
            <a:r>
              <a:rPr lang="en-US" sz="3000" b="1" dirty="0" smtClean="0">
                <a:solidFill>
                  <a:srgbClr val="0000FF"/>
                </a:solidFill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</a:rPr>
              <a:t>tangan</a:t>
            </a:r>
            <a:r>
              <a:rPr lang="en-US" sz="1800" dirty="0" smtClean="0">
                <a:solidFill>
                  <a:srgbClr val="FF0000"/>
                </a:solidFill>
              </a:rPr>
              <a:t>, </a:t>
            </a:r>
            <a:r>
              <a:rPr lang="en-US" sz="1800" dirty="0" err="1" smtClean="0">
                <a:solidFill>
                  <a:srgbClr val="FF0000"/>
                </a:solidFill>
              </a:rPr>
              <a:t>dan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bersifat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industri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rumah</a:t>
            </a:r>
            <a:r>
              <a:rPr lang="en-US" sz="1800" dirty="0" smtClean="0">
                <a:solidFill>
                  <a:srgbClr val="FF0000"/>
                </a:solidFill>
              </a:rPr>
              <a:t>.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D:\13. Perkuliahan - STMIK ASIA\02. Metodologi Desain\gambar\Pengrajin Rotan Keterbatasan Bahan Bak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67000"/>
            <a:ext cx="3429000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823780" y="2819400"/>
            <a:ext cx="3593054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just">
              <a:buFont typeface="Wingdings 2" pitchFamily="18" charset="2"/>
              <a:buNone/>
            </a:pPr>
            <a:r>
              <a:rPr lang="en-US" sz="1600" b="1" i="1" dirty="0" err="1" smtClean="0">
                <a:solidFill>
                  <a:srgbClr val="FF0000"/>
                </a:solidFill>
              </a:rPr>
              <a:t>Ciri-ciri</a:t>
            </a:r>
            <a:r>
              <a:rPr lang="en-US" sz="1600" b="1" i="1" dirty="0" smtClean="0">
                <a:solidFill>
                  <a:srgbClr val="FF0000"/>
                </a:solidFill>
              </a:rPr>
              <a:t> :</a:t>
            </a:r>
          </a:p>
          <a:p>
            <a:pPr algn="just"/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Pengrajin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kria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sering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kali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tidak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mampu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menjelaskan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pekerjaannya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dengan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gambar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just"/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Produk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akhir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kria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termodifikasi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melalui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trial and error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selama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berabad-abad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just"/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Terkadang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menghasilkan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bagian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dari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produk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yang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tidak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perlu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just"/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Tidak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rekaman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visual.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51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36479" y="786581"/>
            <a:ext cx="3593054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Pengrajin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melakukan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semua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peran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mulai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perancang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perencana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pembuat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penjual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just"/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Produk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hadir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di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tengah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masyarakat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akar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rumput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/grass root (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tradisional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).</a:t>
            </a:r>
          </a:p>
        </p:txBody>
      </p:sp>
      <p:pic>
        <p:nvPicPr>
          <p:cNvPr id="8194" name="Picture 2" descr="D:\13. Perkuliahan - STMIK ASIA\02. Metodologi Desain\gambar\Georgia_NinoTchatchkhiani2_AssocforCraftProduc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838200"/>
            <a:ext cx="2368550" cy="2375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5" name="Picture 3" descr="D:\13. Perkuliahan - STMIK ASIA\02. Metodologi Desain\gambar\image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00200"/>
            <a:ext cx="24384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6" name="Picture 4" descr="D:\13. Perkuliahan - STMIK ASIA\02. Metodologi Desain\gambar\Image09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57600"/>
            <a:ext cx="2444750" cy="2444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7" name="Picture 5" descr="D:\13. Perkuliahan - STMIK ASIA\02. Metodologi Desain\gambar\6cfb1d9d0092d1d1f1237971d82ad14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113" y="3124200"/>
            <a:ext cx="2432573" cy="2432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8" name="Picture 6" descr="D:\13. Perkuliahan - STMIK ASIA\02. Metodologi Desain\gambar\cobe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12411"/>
            <a:ext cx="2484812" cy="2335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68680" y="2743200"/>
            <a:ext cx="202692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1600" dirty="0" err="1" smtClean="0"/>
              <a:t>Manusia</a:t>
            </a:r>
            <a:r>
              <a:rPr lang="en-US" sz="1600" dirty="0" smtClean="0"/>
              <a:t> </a:t>
            </a:r>
            <a:r>
              <a:rPr lang="en-US" sz="1600" dirty="0" err="1" smtClean="0"/>
              <a:t>menjadi</a:t>
            </a:r>
            <a:r>
              <a:rPr lang="en-US" sz="1600" dirty="0" smtClean="0"/>
              <a:t> </a:t>
            </a:r>
            <a:r>
              <a:rPr lang="en-US" sz="1600" dirty="0" err="1" smtClean="0"/>
              <a:t>titik</a:t>
            </a:r>
            <a:r>
              <a:rPr lang="en-US" sz="1600" dirty="0" smtClean="0"/>
              <a:t> </a:t>
            </a:r>
            <a:r>
              <a:rPr lang="en-US" sz="1600" dirty="0" err="1" smtClean="0"/>
              <a:t>sentral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proses </a:t>
            </a:r>
            <a:r>
              <a:rPr lang="en-US" sz="1600" dirty="0" err="1" smtClean="0"/>
              <a:t>produksi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6366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8382000" cy="685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</a:rPr>
              <a:t>2. </a:t>
            </a:r>
            <a:r>
              <a:rPr lang="en-US" sz="3200" b="1" dirty="0" err="1" smtClean="0">
                <a:solidFill>
                  <a:srgbClr val="FF0066"/>
                </a:solidFill>
              </a:rPr>
              <a:t>Draughtsmanship</a:t>
            </a:r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524000"/>
            <a:ext cx="8382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just">
              <a:buFont typeface="Wingdings 2" pitchFamily="18" charset="2"/>
              <a:buNone/>
            </a:pPr>
            <a:r>
              <a:rPr lang="en-US" sz="1800" dirty="0" err="1" smtClean="0">
                <a:solidFill>
                  <a:srgbClr val="0000FF"/>
                </a:solidFill>
              </a:rPr>
              <a:t>Yakni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</a:rPr>
              <a:t>sebuah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</a:rPr>
              <a:t>metode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3300" b="1" dirty="0" err="1" smtClean="0">
                <a:solidFill>
                  <a:srgbClr val="0000FF"/>
                </a:solidFill>
              </a:rPr>
              <a:t>merancang</a:t>
            </a:r>
            <a:r>
              <a:rPr lang="en-US" sz="3300" b="1" dirty="0" smtClean="0">
                <a:solidFill>
                  <a:srgbClr val="0000FF"/>
                </a:solidFill>
              </a:rPr>
              <a:t> </a:t>
            </a:r>
            <a:r>
              <a:rPr lang="en-US" sz="3300" b="1" dirty="0" err="1" smtClean="0">
                <a:solidFill>
                  <a:srgbClr val="0000FF"/>
                </a:solidFill>
              </a:rPr>
              <a:t>dengan</a:t>
            </a:r>
            <a:r>
              <a:rPr lang="en-US" sz="3300" b="1" dirty="0" smtClean="0">
                <a:solidFill>
                  <a:srgbClr val="0000FF"/>
                </a:solidFill>
              </a:rPr>
              <a:t> </a:t>
            </a:r>
            <a:r>
              <a:rPr lang="en-US" sz="3300" b="1" dirty="0" err="1" smtClean="0">
                <a:solidFill>
                  <a:srgbClr val="0000FF"/>
                </a:solidFill>
              </a:rPr>
              <a:t>gambar</a:t>
            </a:r>
            <a:r>
              <a:rPr lang="en-US" sz="3300" b="1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>
                <a:solidFill>
                  <a:srgbClr val="0000FF"/>
                </a:solidFill>
              </a:rPr>
              <a:t>(design by drawing) </a:t>
            </a:r>
            <a:r>
              <a:rPr lang="en-US" sz="1800" dirty="0" err="1" smtClean="0">
                <a:solidFill>
                  <a:srgbClr val="0000FF"/>
                </a:solidFill>
              </a:rPr>
              <a:t>dengan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</a:rPr>
              <a:t>menggunakan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</a:rPr>
              <a:t>skala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</a:rPr>
              <a:t>tertentu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</a:rPr>
              <a:t>dan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</a:rPr>
              <a:t>dilengkapi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</a:rPr>
              <a:t>dengan</a:t>
            </a:r>
            <a:r>
              <a:rPr lang="en-US" sz="1800" dirty="0" smtClean="0">
                <a:solidFill>
                  <a:srgbClr val="0000FF"/>
                </a:solidFill>
              </a:rPr>
              <a:t> model, </a:t>
            </a:r>
            <a:r>
              <a:rPr lang="en-US" sz="1800" dirty="0" err="1" smtClean="0">
                <a:solidFill>
                  <a:srgbClr val="0000FF"/>
                </a:solidFill>
              </a:rPr>
              <a:t>pola</a:t>
            </a:r>
            <a:r>
              <a:rPr lang="en-US" sz="1800" dirty="0" smtClean="0">
                <a:solidFill>
                  <a:srgbClr val="0000FF"/>
                </a:solidFill>
              </a:rPr>
              <a:t>, </a:t>
            </a:r>
            <a:r>
              <a:rPr lang="en-US" sz="1800" dirty="0" err="1" smtClean="0">
                <a:solidFill>
                  <a:srgbClr val="0000FF"/>
                </a:solidFill>
              </a:rPr>
              <a:t>maket</a:t>
            </a:r>
            <a:r>
              <a:rPr lang="en-US" sz="1800" dirty="0" smtClean="0">
                <a:solidFill>
                  <a:srgbClr val="0000FF"/>
                </a:solidFill>
              </a:rPr>
              <a:t>/prototype.</a:t>
            </a:r>
            <a:endParaRPr lang="en-US" sz="1800" dirty="0">
              <a:solidFill>
                <a:srgbClr val="0000FF"/>
              </a:solidFill>
            </a:endParaRPr>
          </a:p>
        </p:txBody>
      </p:sp>
      <p:pic>
        <p:nvPicPr>
          <p:cNvPr id="9218" name="Picture 2" descr="D:\13. Perkuliahan - STMIK ASIA\02. Metodologi Desain\gambar\draughtsmanship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14600"/>
            <a:ext cx="3429000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823780" y="2514600"/>
            <a:ext cx="3593054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en-US" sz="1600" b="1" i="1" dirty="0" err="1" smtClean="0">
                <a:solidFill>
                  <a:srgbClr val="FF0000"/>
                </a:solidFill>
              </a:rPr>
              <a:t>Ciri-ciri</a:t>
            </a:r>
            <a:r>
              <a:rPr lang="en-US" sz="1600" b="1" i="1" dirty="0" smtClean="0">
                <a:solidFill>
                  <a:srgbClr val="FF0000"/>
                </a:solidFill>
              </a:rPr>
              <a:t> :</a:t>
            </a:r>
          </a:p>
          <a:p>
            <a:pPr algn="just"/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Metode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pendesainannya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dengan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menggunakan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gambar-gambar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terskala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/scale drawing.</a:t>
            </a:r>
          </a:p>
          <a:p>
            <a:pPr algn="just"/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Proses trial and error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dipisahkan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dari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proses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produksi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dengan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menggunakan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model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sebagai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bahan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percobaan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just"/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Hasil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kerja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ditentukan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dengan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standar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yang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terskala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yang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berdimensi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atau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dengan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pola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567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13. Perkuliahan - STMIK ASIA\02. Metodologi Desain\gambar\draughtsmanshi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12958"/>
            <a:ext cx="2440373" cy="2440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533400"/>
            <a:ext cx="3593054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just">
              <a:buNone/>
            </a:pPr>
            <a:r>
              <a:rPr lang="en-US" sz="1600" dirty="0" err="1" smtClean="0">
                <a:solidFill>
                  <a:srgbClr val="0000FF"/>
                </a:solidFill>
              </a:rPr>
              <a:t>Keuntungan</a:t>
            </a:r>
            <a:r>
              <a:rPr lang="en-US" sz="1600" dirty="0" smtClean="0">
                <a:solidFill>
                  <a:srgbClr val="0000FF"/>
                </a:solidFill>
              </a:rPr>
              <a:t> design by drawing :</a:t>
            </a:r>
          </a:p>
          <a:p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Memungkinkan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untuk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melakukan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pembagian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kerja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Memungkinkan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untuk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membuat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produk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yang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besar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rumit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Mengerjakan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produk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lebih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banyak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dengan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waktu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yang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lebih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singkat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pic>
        <p:nvPicPr>
          <p:cNvPr id="10244" name="Picture 4" descr="D:\13. Perkuliahan - STMIK ASIA\02. Metodologi Desain\gambar\draughtsmanship\6092539114_10c907ae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431" y="2133600"/>
            <a:ext cx="2490856" cy="2490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5" name="Picture 5" descr="D:\13. Perkuliahan - STMIK ASIA\02. Metodologi Desain\gambar\draughtsmanship\2011-Bentley-Unbroken-Line-Exhibition-Precision-Draughtsmanship-from-the-Bentley-Archives-1280x9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29000"/>
            <a:ext cx="24384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6" name="Picture 6" descr="D:\13. Perkuliahan - STMIK ASIA\02. Metodologi Desain\gambar\draughtsmanship\429330692_31cd298fe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527" y="2954383"/>
            <a:ext cx="2373854" cy="2373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7" name="Picture 7" descr="D:\13. Perkuliahan - STMIK ASIA\02. Metodologi Desain\gambar\draughtsmanship\poster_sketches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07229"/>
            <a:ext cx="24384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62000" y="6019800"/>
            <a:ext cx="7010400" cy="3766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600" dirty="0" err="1" smtClean="0"/>
              <a:t>Kelemahan</a:t>
            </a:r>
            <a:r>
              <a:rPr lang="en-US" sz="1600" dirty="0" smtClean="0"/>
              <a:t> </a:t>
            </a:r>
            <a:r>
              <a:rPr lang="en-US" sz="1600" dirty="0" err="1" smtClean="0"/>
              <a:t>metode</a:t>
            </a:r>
            <a:r>
              <a:rPr lang="en-US" sz="1600" dirty="0" smtClean="0"/>
              <a:t> </a:t>
            </a:r>
            <a:r>
              <a:rPr lang="en-US" sz="1600" dirty="0" err="1" smtClean="0"/>
              <a:t>ini</a:t>
            </a:r>
            <a:r>
              <a:rPr lang="en-US" sz="1600" dirty="0" smtClean="0"/>
              <a:t>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mampu</a:t>
            </a:r>
            <a:r>
              <a:rPr lang="en-US" sz="1600" dirty="0" smtClean="0"/>
              <a:t> </a:t>
            </a:r>
            <a:r>
              <a:rPr lang="en-US" sz="1600" dirty="0" err="1" smtClean="0"/>
              <a:t>mendeteksi</a:t>
            </a:r>
            <a:r>
              <a:rPr lang="en-US" sz="1600" dirty="0" smtClean="0"/>
              <a:t> </a:t>
            </a:r>
            <a:r>
              <a:rPr lang="en-US" sz="1600" dirty="0" err="1" smtClean="0"/>
              <a:t>masalah</a:t>
            </a:r>
            <a:r>
              <a:rPr lang="en-US" sz="1600" dirty="0" smtClean="0"/>
              <a:t> </a:t>
            </a:r>
            <a:r>
              <a:rPr lang="en-US" sz="1600" dirty="0" err="1" smtClean="0"/>
              <a:t>sosial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7821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8534400" cy="762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3. New Design Method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447800"/>
            <a:ext cx="85344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Berkembang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secara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signifikan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sejak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1960-an.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Yakni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sebuah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metode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dengan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membuat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jelas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isi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pikiran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desainer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dan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menelaah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segala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hal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yang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mendasari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keputusan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desain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266" name="Picture 2" descr="D:\13. Perkuliahan - STMIK ASIA\02. Metodologi Desain\gambar\Design Method\20080520brainst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944" y="2526254"/>
            <a:ext cx="3417346" cy="34173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823780" y="2526254"/>
            <a:ext cx="3593054" cy="4103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Ciri-ciri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:</a:t>
            </a:r>
          </a:p>
          <a:p>
            <a:pPr algn="just"/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Adanya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prosedur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dalam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pendesainan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just"/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Proses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pemikiran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konsep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produk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proses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pembuatan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produk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merupakan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suatu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hal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yang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berbeda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terpisah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just"/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Proses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perancangan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diurai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menjadi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banyak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komponen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yang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ditelaah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satu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persatu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terpisah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just"/>
            <a:r>
              <a:rPr lang="en-US" sz="1600" b="1" dirty="0" err="1" smtClean="0">
                <a:solidFill>
                  <a:srgbClr val="FF0000"/>
                </a:solidFill>
              </a:rPr>
              <a:t>Desainer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tidak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lagi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selalu</a:t>
            </a:r>
            <a:r>
              <a:rPr lang="en-US" sz="1600" b="1" dirty="0" smtClean="0">
                <a:solidFill>
                  <a:srgbClr val="FF0000"/>
                </a:solidFill>
              </a:rPr>
              <a:t> individual, </a:t>
            </a:r>
            <a:r>
              <a:rPr lang="en-US" sz="1600" b="1" dirty="0" err="1" smtClean="0">
                <a:solidFill>
                  <a:srgbClr val="FF0000"/>
                </a:solidFill>
              </a:rPr>
              <a:t>melainkan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juga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kelompok</a:t>
            </a:r>
            <a:r>
              <a:rPr lang="en-US" sz="1600" b="1" dirty="0" smtClean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3762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33400" y="533400"/>
            <a:ext cx="3593054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Pihak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yang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berkepentingan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terhadap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hasil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desain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lebih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luas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(owner, operator, user,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dll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).</a:t>
            </a:r>
          </a:p>
        </p:txBody>
      </p:sp>
      <p:pic>
        <p:nvPicPr>
          <p:cNvPr id="1026" name="Picture 2" descr="D:\13. Perkuliahan - STMIK ASIA\02. Metodologi Desain\gambar\Design Method\diagram_desig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81868"/>
            <a:ext cx="5257799" cy="463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68680" y="4953000"/>
            <a:ext cx="202692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1600" i="1" dirty="0" err="1" smtClean="0"/>
              <a:t>Contoh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alur</a:t>
            </a:r>
            <a:r>
              <a:rPr lang="en-US" sz="1600" i="1" dirty="0" smtClean="0"/>
              <a:t> proses </a:t>
            </a:r>
            <a:r>
              <a:rPr lang="en-US" sz="1600" i="1" dirty="0" err="1" smtClean="0"/>
              <a:t>desain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pada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desain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sebuah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produk</a:t>
            </a:r>
            <a:r>
              <a:rPr lang="en-US" sz="1600" i="1" dirty="0" smtClean="0"/>
              <a:t> 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66020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13. Perkuliahan - STMIK ASIA\02. Metodologi Desain\gambar\Design Method\graphic_proc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02" y="838200"/>
            <a:ext cx="5203498" cy="540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248400" y="4876800"/>
            <a:ext cx="2133600" cy="12914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600" i="1" dirty="0" err="1" smtClean="0"/>
              <a:t>Alur</a:t>
            </a:r>
            <a:r>
              <a:rPr lang="en-US" sz="1600" i="1" dirty="0" smtClean="0"/>
              <a:t> proses </a:t>
            </a:r>
            <a:r>
              <a:rPr lang="en-US" sz="1600" i="1" dirty="0" err="1" smtClean="0"/>
              <a:t>desain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dengan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melibatkan</a:t>
            </a:r>
            <a:r>
              <a:rPr lang="en-US" sz="1600" i="1" dirty="0" smtClean="0"/>
              <a:t> client </a:t>
            </a:r>
            <a:r>
              <a:rPr lang="en-US" sz="1600" i="1" dirty="0" err="1" smtClean="0"/>
              <a:t>secara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langsung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25210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685800"/>
            <a:ext cx="8229600" cy="5410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SzTx/>
              <a:buNone/>
              <a:defRPr/>
            </a:pPr>
            <a:r>
              <a:rPr lang="en-AU" altLang="ja-JP" sz="3600" b="1" dirty="0" err="1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Pokok</a:t>
            </a:r>
            <a:r>
              <a:rPr lang="en-AU" altLang="ja-JP" sz="3600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</a:t>
            </a:r>
            <a:r>
              <a:rPr lang="en-AU" altLang="ja-JP" sz="3600" b="1" dirty="0" err="1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Bahasan</a:t>
            </a:r>
            <a:r>
              <a:rPr lang="en-AU" altLang="ja-JP" sz="3600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:</a:t>
            </a:r>
          </a:p>
          <a:p>
            <a:pPr>
              <a:lnSpc>
                <a:spcPct val="110000"/>
              </a:lnSpc>
              <a:buSzTx/>
              <a:defRPr/>
            </a:pPr>
            <a:r>
              <a:rPr lang="en-US" sz="2400" dirty="0" err="1"/>
              <a:t>Konsep</a:t>
            </a:r>
            <a:r>
              <a:rPr lang="en-US" sz="2400" dirty="0"/>
              <a:t> </a:t>
            </a:r>
            <a:r>
              <a:rPr lang="en-US" sz="2400" dirty="0" err="1"/>
              <a:t>Desain</a:t>
            </a:r>
            <a:endParaRPr lang="en-US" sz="2400" dirty="0"/>
          </a:p>
          <a:p>
            <a:r>
              <a:rPr lang="en-US" sz="2400" dirty="0" err="1"/>
              <a:t>Evolusi</a:t>
            </a:r>
            <a:r>
              <a:rPr lang="en-US" sz="2400" dirty="0"/>
              <a:t> </a:t>
            </a:r>
            <a:r>
              <a:rPr lang="en-US" sz="2400" dirty="0" err="1"/>
              <a:t>Desain</a:t>
            </a:r>
            <a:endParaRPr lang="en-US" sz="2400" dirty="0"/>
          </a:p>
          <a:p>
            <a:r>
              <a:rPr lang="en-US" sz="2400" dirty="0" err="1"/>
              <a:t>Craftmanship</a:t>
            </a:r>
            <a:endParaRPr lang="en-US" sz="2400" dirty="0"/>
          </a:p>
          <a:p>
            <a:r>
              <a:rPr lang="en-US" sz="2400" dirty="0" err="1"/>
              <a:t>Draughtmanship</a:t>
            </a:r>
            <a:endParaRPr lang="en-US" sz="2400" dirty="0"/>
          </a:p>
          <a:p>
            <a:pPr marL="0" indent="0">
              <a:lnSpc>
                <a:spcPct val="110000"/>
              </a:lnSpc>
              <a:buSzTx/>
              <a:buNone/>
              <a:defRPr/>
            </a:pPr>
            <a:endParaRPr lang="en-AU" altLang="ja-JP" sz="2800" dirty="0" smtClean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  <a:p>
            <a:pPr>
              <a:lnSpc>
                <a:spcPct val="110000"/>
              </a:lnSpc>
              <a:buSzTx/>
              <a:defRPr/>
            </a:pPr>
            <a:endParaRPr lang="en-US" altLang="ja-JP" sz="2800" i="1" dirty="0" smtClean="0">
              <a:latin typeface="Times New Roman" pitchFamily="18" charset="0"/>
              <a:ea typeface="ＭＳ Ｐゴシック" pitchFamily="50" charset="-128"/>
              <a:cs typeface="Times New Roman" pitchFamily="18" charset="0"/>
            </a:endParaRPr>
          </a:p>
          <a:p>
            <a:pPr marL="0" indent="0" eaLnBrk="1" hangingPunct="1">
              <a:lnSpc>
                <a:spcPct val="110000"/>
              </a:lnSpc>
              <a:buSzTx/>
              <a:buNone/>
              <a:defRPr/>
            </a:pPr>
            <a:endParaRPr lang="en-AU" altLang="ja-JP" sz="2200" u="sng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91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13. Perkuliahan - STMIK ASIA\02. Metodologi Desain\gambar\Design Method\design-process-chart-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91" y="762000"/>
            <a:ext cx="3835609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13. Perkuliahan - STMIK ASIA\02. Metodologi Desain\gambar\Design Method\design_proc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14400"/>
            <a:ext cx="3718876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96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13. Perkuliahan - STMIK ASIA\02. Metodologi Desain\gambar\Design Method\processC-web-s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38" y="762000"/>
            <a:ext cx="6355462" cy="564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02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1072242"/>
            <a:ext cx="1752600" cy="90895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56552" y="1143000"/>
            <a:ext cx="1268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Contact Us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7741" y="1443335"/>
            <a:ext cx="1699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To discuss your design requirements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8999" y="914400"/>
            <a:ext cx="1752600" cy="11430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29000" y="985158"/>
            <a:ext cx="1720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Planning &amp; Brief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2340" y="1334869"/>
            <a:ext cx="1699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Goals, Creative Brief, Problems, Objectives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74194" y="2667000"/>
            <a:ext cx="1859806" cy="1752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474195" y="2737758"/>
            <a:ext cx="1859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Project Research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27535" y="3087469"/>
            <a:ext cx="1699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We will request a deposit, and proceed to research on your competitors and industry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05200" y="5029200"/>
            <a:ext cx="1989648" cy="1143000"/>
          </a:xfrm>
          <a:prstGeom prst="rect">
            <a:avLst/>
          </a:prstGeom>
          <a:solidFill>
            <a:srgbClr val="FF66FF"/>
          </a:solidFill>
          <a:ln>
            <a:solidFill>
              <a:srgbClr val="FF3399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05201" y="5099958"/>
            <a:ext cx="1989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Create a Solutions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58541" y="5449669"/>
            <a:ext cx="182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Create a design </a:t>
            </a:r>
            <a:r>
              <a:rPr lang="en-US" sz="1200" dirty="0" err="1" smtClean="0">
                <a:solidFill>
                  <a:schemeClr val="bg1"/>
                </a:solidFill>
              </a:rPr>
              <a:t>proposal,and</a:t>
            </a:r>
            <a:r>
              <a:rPr lang="en-US" sz="1200" dirty="0" smtClean="0">
                <a:solidFill>
                  <a:schemeClr val="bg1"/>
                </a:solidFill>
              </a:rPr>
              <a:t> email our ideas to you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4191000"/>
            <a:ext cx="1989648" cy="122355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62001" y="4261759"/>
            <a:ext cx="2133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Discuss the Design &amp; Revisions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5341" y="4804954"/>
            <a:ext cx="1829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Discuss your design further &amp; amend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1004" y="2590800"/>
            <a:ext cx="1843596" cy="98088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71005" y="2661559"/>
            <a:ext cx="2133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Client Approval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4345" y="3038287"/>
            <a:ext cx="1829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And prepare your final design print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2836557" y="1219200"/>
            <a:ext cx="457200" cy="5517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5400000">
            <a:off x="4331970" y="2086317"/>
            <a:ext cx="457200" cy="5517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5400000">
            <a:off x="4296117" y="4448517"/>
            <a:ext cx="457200" cy="5517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3358050">
            <a:off x="2909539" y="4958717"/>
            <a:ext cx="457200" cy="5517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6200000">
            <a:off x="1528224" y="3610317"/>
            <a:ext cx="457200" cy="5517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6200000">
            <a:off x="1552917" y="2010117"/>
            <a:ext cx="457200" cy="5517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172198" y="2838230"/>
            <a:ext cx="2133601" cy="241957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172200" y="2908988"/>
            <a:ext cx="1989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Create a Solutions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52179" y="3266383"/>
            <a:ext cx="18296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Design Brief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Brainstorming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Sketching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Design Concepts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Present Concepts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Refinement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Artwork</a:t>
            </a:r>
          </a:p>
        </p:txBody>
      </p:sp>
      <p:cxnSp>
        <p:nvCxnSpPr>
          <p:cNvPr id="34" name="Curved Connector 33"/>
          <p:cNvCxnSpPr>
            <a:stCxn id="13" idx="3"/>
            <a:endCxn id="28" idx="1"/>
          </p:cNvCxnSpPr>
          <p:nvPr/>
        </p:nvCxnSpPr>
        <p:spPr>
          <a:xfrm flipV="1">
            <a:off x="5494848" y="4048015"/>
            <a:ext cx="677350" cy="1552685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81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666699"/>
                </a:solidFill>
              </a:rPr>
              <a:t>DESAIN </a:t>
            </a:r>
            <a:r>
              <a:rPr lang="en-US" dirty="0" smtClean="0">
                <a:solidFill>
                  <a:srgbClr val="666699"/>
                </a:solidFill>
                <a:latin typeface="Arial" charset="0"/>
              </a:rPr>
              <a:t>DAN</a:t>
            </a:r>
            <a:r>
              <a:rPr lang="en-US" dirty="0" smtClean="0">
                <a:solidFill>
                  <a:srgbClr val="666699"/>
                </a:solidFill>
              </a:rPr>
              <a:t> ANALISIS</a:t>
            </a:r>
            <a:endParaRPr lang="en-US" altLang="ja-JP" b="1" dirty="0" smtClean="0">
              <a:solidFill>
                <a:srgbClr val="3333FF"/>
              </a:solidFill>
              <a:ea typeface="ＭＳ Ｐゴシック" pitchFamily="50" charset="-128"/>
            </a:endParaRPr>
          </a:p>
        </p:txBody>
      </p:sp>
      <p:sp>
        <p:nvSpPr>
          <p:cNvPr id="819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D1B4D9A-D18D-4326-B1C2-DA6DEBA80B96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23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801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676400"/>
            <a:ext cx="8382000" cy="4572000"/>
          </a:xfrm>
        </p:spPr>
        <p:txBody>
          <a:bodyPr>
            <a:normAutofit lnSpcReduction="10000"/>
          </a:bodyPr>
          <a:lstStyle/>
          <a:p>
            <a:pPr eaLnBrk="1" hangingPunct="1">
              <a:buSzPct val="50000"/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400" b="1" u="sng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Analisis</a:t>
            </a:r>
            <a:r>
              <a:rPr lang="en-US" altLang="ja-JP" sz="2400" b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:</a:t>
            </a:r>
          </a:p>
          <a:p>
            <a:pPr lvl="1" eaLnBrk="1" hangingPunct="1">
              <a:buSzPct val="50000"/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Jika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hanya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terdapat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satu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jawab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atas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persoalan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.</a:t>
            </a:r>
          </a:p>
          <a:p>
            <a:pPr lvl="1" eaLnBrk="1" hangingPunct="1">
              <a:buSzPct val="50000"/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Merupakan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rangkuman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.</a:t>
            </a:r>
          </a:p>
          <a:p>
            <a:pPr lvl="1" eaLnBrk="1" hangingPunct="1">
              <a:buSzPct val="50000"/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200" u="sng" dirty="0" err="1" smtClean="0">
                <a:solidFill>
                  <a:srgbClr val="0000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Contoh</a:t>
            </a:r>
            <a:r>
              <a:rPr lang="en-US" altLang="ja-JP" sz="2200" u="sng" dirty="0" smtClean="0">
                <a:solidFill>
                  <a:srgbClr val="0000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:</a:t>
            </a:r>
          </a:p>
          <a:p>
            <a:pPr lvl="2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Pengolahan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data yang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digunakan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untuk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menguji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teori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.</a:t>
            </a:r>
          </a:p>
          <a:p>
            <a:pPr eaLnBrk="1" hangingPunct="1">
              <a:buSzPct val="50000"/>
              <a:buFont typeface="Wingdings" pitchFamily="2" charset="2"/>
              <a:buBlip>
                <a:blip r:embed="rId3"/>
              </a:buBlip>
              <a:defRPr/>
            </a:pPr>
            <a:endParaRPr lang="en-US" altLang="ja-JP" sz="2200" dirty="0" smtClean="0">
              <a:solidFill>
                <a:srgbClr val="FF0000"/>
              </a:solidFill>
              <a:latin typeface="Times New Roman" pitchFamily="18" charset="0"/>
              <a:ea typeface="ＭＳ Ｐゴシック" pitchFamily="50" charset="-128"/>
            </a:endParaRPr>
          </a:p>
          <a:p>
            <a:pPr eaLnBrk="1" hangingPunct="1">
              <a:buSzPct val="50000"/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400" b="1" u="sng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Desain</a:t>
            </a:r>
            <a:r>
              <a:rPr lang="en-US" altLang="ja-JP" sz="2400" b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:</a:t>
            </a:r>
          </a:p>
          <a:p>
            <a:pPr lvl="1" eaLnBrk="1" hangingPunct="1">
              <a:buSzPct val="50000"/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Jika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terdapat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lebih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dari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satu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solusi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.</a:t>
            </a:r>
          </a:p>
          <a:p>
            <a:pPr lvl="1" eaLnBrk="1" hangingPunct="1">
              <a:buSzPct val="50000"/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Jika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memerlukan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keputusan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yang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kreatif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,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melakukan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: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pemilihan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,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pengujian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,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iterasi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,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dan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evaluasi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.</a:t>
            </a:r>
          </a:p>
          <a:p>
            <a:pPr lvl="1" eaLnBrk="1" hangingPunct="1">
              <a:buSzPct val="50000"/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Desain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memerlukan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analisis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,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dan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melibatkan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minimum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satu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elemen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analisis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tersebut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.</a:t>
            </a:r>
            <a:endParaRPr lang="en-US" altLang="ja-JP" sz="2000" dirty="0" smtClean="0"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300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PERBEDAAN</a:t>
            </a:r>
            <a:r>
              <a:rPr lang="en-US" b="1" dirty="0" smtClean="0">
                <a:solidFill>
                  <a:srgbClr val="FF0000"/>
                </a:solidFill>
              </a:rPr>
              <a:t> DESAIN 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DAN</a:t>
            </a:r>
            <a:r>
              <a:rPr lang="en-US" b="1" dirty="0" smtClean="0">
                <a:solidFill>
                  <a:srgbClr val="FF0000"/>
                </a:solidFill>
              </a:rPr>
              <a:t> ANALISIS</a:t>
            </a:r>
            <a:endParaRPr lang="en-US" altLang="ja-JP" b="1" dirty="0" smtClean="0">
              <a:solidFill>
                <a:srgbClr val="FF0000"/>
              </a:solidFill>
              <a:ea typeface="ＭＳ Ｐゴシック" pitchFamily="50" charset="-128"/>
            </a:endParaRPr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22D468B-E6B0-464A-B03D-A6FB2D7E4420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24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817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676400"/>
            <a:ext cx="8382000" cy="457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SzPct val="50000"/>
              <a:buNone/>
              <a:defRPr/>
            </a:pPr>
            <a:r>
              <a:rPr lang="en-US" altLang="ja-JP" sz="2400" b="1" u="sng" dirty="0" err="1" smtClean="0">
                <a:latin typeface="Times New Roman" pitchFamily="18" charset="0"/>
                <a:ea typeface="ＭＳ Ｐゴシック" pitchFamily="50" charset="-128"/>
              </a:rPr>
              <a:t>Contoh</a:t>
            </a:r>
            <a:r>
              <a:rPr lang="en-US" altLang="ja-JP" sz="2400" b="1" u="sng" dirty="0" smtClean="0">
                <a:latin typeface="Times New Roman" pitchFamily="18" charset="0"/>
                <a:ea typeface="ＭＳ Ｐゴシック" pitchFamily="50" charset="-128"/>
              </a:rPr>
              <a:t>: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Stasiun</a:t>
            </a:r>
            <a:r>
              <a:rPr lang="en-US" altLang="ja-JP" sz="2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cuaca</a:t>
            </a:r>
            <a:r>
              <a:rPr lang="en-US" altLang="ja-JP" sz="2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.</a:t>
            </a:r>
          </a:p>
          <a:p>
            <a:pPr lvl="1" eaLnBrk="1" hangingPunct="1">
              <a:lnSpc>
                <a:spcPct val="120000"/>
              </a:lnSpc>
              <a:buSzPct val="50000"/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Mengambil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data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cuaca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,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mengirimkan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lewat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internet,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dan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melakukan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ramalan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cuaca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adalah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analisis</a:t>
            </a:r>
            <a:r>
              <a:rPr lang="en-US" altLang="ja-JP" sz="2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.</a:t>
            </a:r>
          </a:p>
          <a:p>
            <a:pPr lvl="1" eaLnBrk="1" hangingPunct="1">
              <a:lnSpc>
                <a:spcPct val="120000"/>
              </a:lnSpc>
              <a:buSzPct val="50000"/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Membangun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stasiun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cuaca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adalah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kegiatan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desain</a:t>
            </a:r>
            <a:r>
              <a:rPr lang="en-US" altLang="ja-JP" sz="2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.</a:t>
            </a:r>
          </a:p>
          <a:p>
            <a:pPr lvl="1" eaLnBrk="1" hangingPunct="1">
              <a:lnSpc>
                <a:spcPct val="120000"/>
              </a:lnSpc>
              <a:buSzPct val="50000"/>
              <a:buFont typeface="Wingdings" pitchFamily="2" charset="2"/>
              <a:buBlip>
                <a:blip r:embed="rId3"/>
              </a:buBlip>
              <a:defRPr/>
            </a:pPr>
            <a:endParaRPr lang="en-US" altLang="ja-JP" sz="2200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  <a:p>
            <a:pPr marL="0" indent="0" eaLnBrk="1" hangingPunct="1">
              <a:lnSpc>
                <a:spcPct val="120000"/>
              </a:lnSpc>
              <a:buSzPct val="50000"/>
              <a:buNone/>
              <a:defRPr/>
            </a:pPr>
            <a:r>
              <a:rPr lang="en-US" altLang="ja-JP" sz="2400" b="1" u="sng" dirty="0" err="1" smtClean="0">
                <a:latin typeface="Times New Roman" pitchFamily="18" charset="0"/>
                <a:ea typeface="ＭＳ Ｐゴシック" pitchFamily="50" charset="-128"/>
              </a:rPr>
              <a:t>Contoh</a:t>
            </a:r>
            <a:r>
              <a:rPr lang="en-US" altLang="ja-JP" sz="2400" b="1" u="sng" dirty="0" smtClean="0">
                <a:latin typeface="Times New Roman" pitchFamily="18" charset="0"/>
                <a:ea typeface="ＭＳ Ｐゴシック" pitchFamily="50" charset="-128"/>
              </a:rPr>
              <a:t>:</a:t>
            </a:r>
            <a:r>
              <a:rPr lang="en-US" altLang="ja-JP" sz="2200" b="1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Medieval catapult.</a:t>
            </a:r>
          </a:p>
          <a:p>
            <a:pPr lvl="1" eaLnBrk="1" hangingPunct="1">
              <a:lnSpc>
                <a:spcPct val="120000"/>
              </a:lnSpc>
              <a:buSzPct val="50000"/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Mendapatkan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lintasan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projektil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pada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sumbu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i="1" dirty="0" smtClean="0">
                <a:latin typeface="Times New Roman" pitchFamily="18" charset="0"/>
                <a:ea typeface="ＭＳ Ｐゴシック" pitchFamily="50" charset="-128"/>
              </a:rPr>
              <a:t>x-y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.</a:t>
            </a:r>
          </a:p>
          <a:p>
            <a:pPr lvl="1" eaLnBrk="1" hangingPunct="1">
              <a:lnSpc>
                <a:spcPct val="120000"/>
              </a:lnSpc>
              <a:buSzPct val="50000"/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Menggunakan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Hukum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Newton, </a:t>
            </a:r>
            <a:r>
              <a:rPr lang="en-US" altLang="ja-JP" sz="2200" i="1" dirty="0" smtClean="0">
                <a:latin typeface="Times New Roman" pitchFamily="18" charset="0"/>
                <a:ea typeface="ＭＳ Ｐゴシック" pitchFamily="50" charset="-128"/>
              </a:rPr>
              <a:t>F=</a:t>
            </a:r>
            <a:r>
              <a:rPr lang="en-US" altLang="ja-JP" sz="2200" i="1" dirty="0" err="1" smtClean="0">
                <a:latin typeface="Times New Roman" pitchFamily="18" charset="0"/>
                <a:ea typeface="ＭＳ Ｐゴシック" pitchFamily="50" charset="-128"/>
              </a:rPr>
              <a:t>m.a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.</a:t>
            </a:r>
            <a:endParaRPr lang="en-US" altLang="ja-JP" sz="2200" dirty="0" smtClean="0">
              <a:latin typeface="Times New Roman" pitchFamily="18" charset="0"/>
              <a:ea typeface="ＭＳ Ｐゴシック" pitchFamily="50" charset="-128"/>
            </a:endParaRPr>
          </a:p>
          <a:p>
            <a:pPr lvl="1" eaLnBrk="1" hangingPunct="1">
              <a:lnSpc>
                <a:spcPct val="120000"/>
              </a:lnSpc>
              <a:buSzPct val="50000"/>
              <a:buFont typeface="Wingdings" pitchFamily="2" charset="2"/>
              <a:buBlip>
                <a:blip r:embed="rId3"/>
              </a:buBlip>
              <a:defRPr/>
            </a:pPr>
            <a:endParaRPr lang="en-US" altLang="ja-JP" sz="2200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628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PERBEDAAN</a:t>
            </a:r>
            <a:r>
              <a:rPr lang="en-US" b="1" dirty="0" smtClean="0">
                <a:solidFill>
                  <a:srgbClr val="FF0000"/>
                </a:solidFill>
              </a:rPr>
              <a:t> DESAIN 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DAN</a:t>
            </a:r>
            <a:r>
              <a:rPr lang="en-US" b="1" dirty="0" smtClean="0">
                <a:solidFill>
                  <a:srgbClr val="FF0000"/>
                </a:solidFill>
              </a:rPr>
              <a:t> ANALISIS</a:t>
            </a:r>
            <a:endParaRPr lang="en-US" altLang="ja-JP" b="1" dirty="0" smtClean="0">
              <a:solidFill>
                <a:srgbClr val="FF0000"/>
              </a:solidFill>
              <a:ea typeface="ＭＳ Ｐゴシック" pitchFamily="50" charset="-128"/>
            </a:endParaRPr>
          </a:p>
        </p:txBody>
      </p:sp>
      <p:sp>
        <p:nvSpPr>
          <p:cNvPr id="1024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94EA38D-7775-48D9-A11F-0D835A86D7CD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25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803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5334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SzPct val="50000"/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400" b="1" u="sng" dirty="0" err="1" smtClean="0">
                <a:latin typeface="Times New Roman" pitchFamily="18" charset="0"/>
                <a:ea typeface="ＭＳ Ｐゴシック" pitchFamily="50" charset="-128"/>
              </a:rPr>
              <a:t>Contoh</a:t>
            </a:r>
            <a:r>
              <a:rPr lang="en-US" altLang="ja-JP" sz="2400" b="1" u="sng" dirty="0" smtClean="0">
                <a:latin typeface="Times New Roman" pitchFamily="18" charset="0"/>
                <a:ea typeface="ＭＳ Ｐゴシック" pitchFamily="50" charset="-128"/>
              </a:rPr>
              <a:t>:</a:t>
            </a:r>
            <a:r>
              <a:rPr lang="en-US" altLang="ja-JP" sz="2200" b="1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Medieval catapult.</a:t>
            </a:r>
          </a:p>
        </p:txBody>
      </p:sp>
      <p:pic>
        <p:nvPicPr>
          <p:cNvPr id="10246" name="Picture 4" descr="Ketep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23871"/>
            <a:ext cx="4495800" cy="186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3845" name="Rectangle 5"/>
          <p:cNvSpPr>
            <a:spLocks noChangeArrowheads="1"/>
          </p:cNvSpPr>
          <p:nvPr/>
        </p:nvSpPr>
        <p:spPr bwMode="auto">
          <a:xfrm>
            <a:off x="457200" y="4343400"/>
            <a:ext cx="8229600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en-US" altLang="ja-JP" sz="2200" b="0" dirty="0" err="1">
                <a:latin typeface="Times New Roman" pitchFamily="18" charset="0"/>
                <a:ea typeface="ＭＳ Ｐゴシック" pitchFamily="50" charset="-128"/>
              </a:rPr>
              <a:t>Melibatkan</a:t>
            </a:r>
            <a:r>
              <a:rPr lang="en-US" altLang="ja-JP" sz="2200" b="0" dirty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b="0" dirty="0" err="1">
                <a:latin typeface="Times New Roman" pitchFamily="18" charset="0"/>
                <a:ea typeface="ＭＳ Ｐゴシック" pitchFamily="50" charset="-128"/>
              </a:rPr>
              <a:t>keputusan</a:t>
            </a:r>
            <a:r>
              <a:rPr lang="en-US" altLang="ja-JP" sz="2200" b="0" dirty="0">
                <a:latin typeface="Times New Roman" pitchFamily="18" charset="0"/>
                <a:ea typeface="ＭＳ Ｐゴシック" pitchFamily="50" charset="-128"/>
              </a:rPr>
              <a:t>: Target </a:t>
            </a:r>
            <a:r>
              <a:rPr lang="en-US" altLang="ja-JP" sz="2200" b="0" dirty="0" err="1">
                <a:latin typeface="Times New Roman" pitchFamily="18" charset="0"/>
                <a:ea typeface="ＭＳ Ｐゴシック" pitchFamily="50" charset="-128"/>
              </a:rPr>
              <a:t>yg</a:t>
            </a:r>
            <a:r>
              <a:rPr lang="en-US" altLang="ja-JP" sz="2200" b="0" dirty="0">
                <a:latin typeface="Times New Roman" pitchFamily="18" charset="0"/>
                <a:ea typeface="ＭＳ Ｐゴシック" pitchFamily="50" charset="-128"/>
              </a:rPr>
              <a:t>. </a:t>
            </a:r>
            <a:r>
              <a:rPr lang="en-US" altLang="ja-JP" sz="2200" b="0" dirty="0" err="1">
                <a:latin typeface="Times New Roman" pitchFamily="18" charset="0"/>
                <a:ea typeface="ＭＳ Ｐゴシック" pitchFamily="50" charset="-128"/>
              </a:rPr>
              <a:t>mana</a:t>
            </a:r>
            <a:r>
              <a:rPr lang="en-US" altLang="ja-JP" sz="2200" b="0" dirty="0">
                <a:latin typeface="Times New Roman" pitchFamily="18" charset="0"/>
                <a:ea typeface="ＭＳ Ｐゴシック" pitchFamily="50" charset="-128"/>
              </a:rPr>
              <a:t>?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en-US" altLang="ja-JP" sz="2200" b="0" dirty="0" err="1">
                <a:latin typeface="Times New Roman" pitchFamily="18" charset="0"/>
                <a:ea typeface="ＭＳ Ｐゴシック" pitchFamily="50" charset="-128"/>
              </a:rPr>
              <a:t>Menentukan</a:t>
            </a:r>
            <a:r>
              <a:rPr lang="en-US" altLang="ja-JP" sz="2200" b="0" dirty="0">
                <a:latin typeface="Times New Roman" pitchFamily="18" charset="0"/>
                <a:ea typeface="ＭＳ Ｐゴシック" pitchFamily="50" charset="-128"/>
              </a:rPr>
              <a:t> parameter </a:t>
            </a:r>
            <a:r>
              <a:rPr lang="en-US" altLang="ja-JP" sz="2200" b="0" dirty="0" err="1">
                <a:latin typeface="Times New Roman" pitchFamily="18" charset="0"/>
                <a:ea typeface="ＭＳ Ｐゴシック" pitchFamily="50" charset="-128"/>
              </a:rPr>
              <a:t>yg</a:t>
            </a:r>
            <a:r>
              <a:rPr lang="en-US" altLang="ja-JP" sz="2200" b="0" dirty="0">
                <a:latin typeface="Times New Roman" pitchFamily="18" charset="0"/>
                <a:ea typeface="ＭＳ Ｐゴシック" pitchFamily="50" charset="-128"/>
              </a:rPr>
              <a:t>. </a:t>
            </a:r>
            <a:r>
              <a:rPr lang="en-US" altLang="ja-JP" sz="2200" b="0" dirty="0" err="1">
                <a:latin typeface="Times New Roman" pitchFamily="18" charset="0"/>
                <a:ea typeface="ＭＳ Ｐゴシック" pitchFamily="50" charset="-128"/>
              </a:rPr>
              <a:t>akan</a:t>
            </a:r>
            <a:r>
              <a:rPr lang="en-US" altLang="ja-JP" sz="2200" b="0" dirty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b="0" dirty="0" err="1">
                <a:latin typeface="Times New Roman" pitchFamily="18" charset="0"/>
                <a:ea typeface="ＭＳ Ｐゴシック" pitchFamily="50" charset="-128"/>
              </a:rPr>
              <a:t>digunakan</a:t>
            </a:r>
            <a:r>
              <a:rPr lang="en-US" altLang="ja-JP" sz="2200" b="0" dirty="0">
                <a:latin typeface="Times New Roman" pitchFamily="18" charset="0"/>
                <a:ea typeface="ＭＳ Ｐゴシック" pitchFamily="50" charset="-128"/>
              </a:rPr>
              <a:t>: </a:t>
            </a:r>
            <a:r>
              <a:rPr lang="en-US" altLang="ja-JP" sz="2200" b="0" dirty="0" err="1">
                <a:latin typeface="Times New Roman" pitchFamily="18" charset="0"/>
                <a:ea typeface="ＭＳ Ｐゴシック" pitchFamily="50" charset="-128"/>
              </a:rPr>
              <a:t>Berapa</a:t>
            </a:r>
            <a:r>
              <a:rPr lang="en-US" altLang="ja-JP" sz="2200" b="0" dirty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b="0" i="1" dirty="0">
                <a:latin typeface="Times New Roman" pitchFamily="18" charset="0"/>
                <a:ea typeface="ＭＳ Ｐゴシック" pitchFamily="50" charset="-128"/>
              </a:rPr>
              <a:t>Vo</a:t>
            </a:r>
            <a:r>
              <a:rPr lang="en-US" altLang="ja-JP" sz="2200" b="0" dirty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b="0" dirty="0" err="1">
                <a:latin typeface="Times New Roman" pitchFamily="18" charset="0"/>
                <a:ea typeface="ＭＳ Ｐゴシック" pitchFamily="50" charset="-128"/>
              </a:rPr>
              <a:t>dan</a:t>
            </a:r>
            <a:r>
              <a:rPr lang="en-US" altLang="ja-JP" sz="2200" b="0" dirty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b="0" dirty="0" err="1">
                <a:latin typeface="Times New Roman" pitchFamily="18" charset="0"/>
                <a:ea typeface="ＭＳ Ｐゴシック" pitchFamily="50" charset="-128"/>
              </a:rPr>
              <a:t>sudut</a:t>
            </a:r>
            <a:r>
              <a:rPr lang="en-US" altLang="ja-JP" sz="2200" b="0" dirty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b="0" dirty="0" err="1">
                <a:latin typeface="Times New Roman" pitchFamily="18" charset="0"/>
                <a:ea typeface="ＭＳ Ｐゴシック" pitchFamily="50" charset="-128"/>
              </a:rPr>
              <a:t>yg</a:t>
            </a:r>
            <a:r>
              <a:rPr lang="en-US" altLang="ja-JP" sz="2200" b="0" dirty="0">
                <a:latin typeface="Times New Roman" pitchFamily="18" charset="0"/>
                <a:ea typeface="ＭＳ Ｐゴシック" pitchFamily="50" charset="-128"/>
              </a:rPr>
              <a:t>. </a:t>
            </a:r>
            <a:r>
              <a:rPr lang="en-US" altLang="ja-JP" sz="2200" b="0" dirty="0" err="1">
                <a:latin typeface="Times New Roman" pitchFamily="18" charset="0"/>
                <a:ea typeface="ＭＳ Ｐゴシック" pitchFamily="50" charset="-128"/>
              </a:rPr>
              <a:t>akan</a:t>
            </a:r>
            <a:r>
              <a:rPr lang="en-US" altLang="ja-JP" sz="2200" b="0" dirty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b="0" dirty="0" err="1">
                <a:latin typeface="Times New Roman" pitchFamily="18" charset="0"/>
                <a:ea typeface="ＭＳ Ｐゴシック" pitchFamily="50" charset="-128"/>
              </a:rPr>
              <a:t>digunakan</a:t>
            </a:r>
            <a:r>
              <a:rPr lang="en-US" altLang="ja-JP" sz="2200" b="0" dirty="0">
                <a:latin typeface="Times New Roman" pitchFamily="18" charset="0"/>
                <a:ea typeface="ＭＳ Ｐゴシック" pitchFamily="50" charset="-128"/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en-US" altLang="ja-JP" sz="2200" b="0" dirty="0" err="1">
                <a:latin typeface="Times New Roman" pitchFamily="18" charset="0"/>
                <a:ea typeface="ＭＳ Ｐゴシック" pitchFamily="50" charset="-128"/>
              </a:rPr>
              <a:t>Persoalan</a:t>
            </a:r>
            <a:r>
              <a:rPr lang="en-US" altLang="ja-JP" sz="2200" b="0" dirty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b="0" dirty="0" err="1">
                <a:latin typeface="Times New Roman" pitchFamily="18" charset="0"/>
                <a:ea typeface="ＭＳ Ｐゴシック" pitchFamily="50" charset="-128"/>
              </a:rPr>
              <a:t>melibatkan</a:t>
            </a:r>
            <a:r>
              <a:rPr lang="en-US" altLang="ja-JP" sz="2200" b="0" dirty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b="0" dirty="0" err="1">
                <a:latin typeface="Times New Roman" pitchFamily="18" charset="0"/>
                <a:ea typeface="ＭＳ Ｐゴシック" pitchFamily="50" charset="-128"/>
              </a:rPr>
              <a:t>lebih</a:t>
            </a:r>
            <a:r>
              <a:rPr lang="en-US" altLang="ja-JP" sz="2200" b="0" dirty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b="0" dirty="0" err="1">
                <a:latin typeface="Times New Roman" pitchFamily="18" charset="0"/>
                <a:ea typeface="ＭＳ Ｐゴシック" pitchFamily="50" charset="-128"/>
              </a:rPr>
              <a:t>dari</a:t>
            </a:r>
            <a:r>
              <a:rPr lang="en-US" altLang="ja-JP" sz="2200" b="0" dirty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b="0" dirty="0" err="1">
                <a:latin typeface="Times New Roman" pitchFamily="18" charset="0"/>
                <a:ea typeface="ＭＳ Ｐゴシック" pitchFamily="50" charset="-128"/>
              </a:rPr>
              <a:t>satu</a:t>
            </a:r>
            <a:r>
              <a:rPr lang="en-US" altLang="ja-JP" sz="2200" b="0" dirty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b="0" dirty="0" err="1">
                <a:latin typeface="Times New Roman" pitchFamily="18" charset="0"/>
                <a:ea typeface="ＭＳ Ｐゴシック" pitchFamily="50" charset="-128"/>
              </a:rPr>
              <a:t>solusi</a:t>
            </a:r>
            <a:r>
              <a:rPr lang="en-US" altLang="ja-JP" sz="2200" b="0" dirty="0">
                <a:latin typeface="Times New Roman" pitchFamily="18" charset="0"/>
                <a:ea typeface="ＭＳ Ｐゴシック" pitchFamily="50" charset="-128"/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en-US" altLang="ja-JP" sz="2200" b="0" dirty="0" err="1">
                <a:latin typeface="Times New Roman" pitchFamily="18" charset="0"/>
                <a:ea typeface="ＭＳ Ｐゴシック" pitchFamily="50" charset="-128"/>
              </a:rPr>
              <a:t>Persoalan</a:t>
            </a:r>
            <a:r>
              <a:rPr lang="en-US" altLang="ja-JP" sz="2200" b="0" dirty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b="0" dirty="0" err="1">
                <a:latin typeface="Times New Roman" pitchFamily="18" charset="0"/>
                <a:ea typeface="ＭＳ Ｐゴシック" pitchFamily="50" charset="-128"/>
              </a:rPr>
              <a:t>hanya</a:t>
            </a:r>
            <a:r>
              <a:rPr lang="en-US" altLang="ja-JP" sz="2200" b="0" dirty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b="0" dirty="0" err="1">
                <a:latin typeface="Times New Roman" pitchFamily="18" charset="0"/>
                <a:ea typeface="ＭＳ Ｐゴシック" pitchFamily="50" charset="-128"/>
              </a:rPr>
              <a:t>berupa</a:t>
            </a:r>
            <a:r>
              <a:rPr lang="en-US" altLang="ja-JP" sz="2200" b="0" dirty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b="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analisis</a:t>
            </a:r>
            <a:r>
              <a:rPr lang="en-US" altLang="ja-JP" sz="22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123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666699"/>
                </a:solidFill>
                <a:latin typeface="Arial" charset="0"/>
              </a:rPr>
              <a:t>PERBEDAAN</a:t>
            </a:r>
            <a:r>
              <a:rPr lang="en-US" smtClean="0">
                <a:solidFill>
                  <a:srgbClr val="666699"/>
                </a:solidFill>
              </a:rPr>
              <a:t> DESAIN </a:t>
            </a:r>
            <a:r>
              <a:rPr lang="en-US" smtClean="0">
                <a:solidFill>
                  <a:srgbClr val="666699"/>
                </a:solidFill>
                <a:latin typeface="Arial" charset="0"/>
              </a:rPr>
              <a:t>DAN</a:t>
            </a:r>
            <a:r>
              <a:rPr lang="en-US" smtClean="0">
                <a:solidFill>
                  <a:srgbClr val="666699"/>
                </a:solidFill>
              </a:rPr>
              <a:t> ANALISIS</a:t>
            </a:r>
            <a:endParaRPr lang="en-US" altLang="ja-JP" smtClean="0">
              <a:solidFill>
                <a:srgbClr val="666699"/>
              </a:solidFill>
              <a:ea typeface="ＭＳ Ｐゴシック" pitchFamily="50" charset="-128"/>
            </a:endParaRPr>
          </a:p>
        </p:txBody>
      </p:sp>
      <p:sp>
        <p:nvSpPr>
          <p:cNvPr id="1126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EC9A6C2-1543-435A-855B-19F00D051740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26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8181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SzPct val="50000"/>
              <a:buNone/>
              <a:defRPr/>
            </a:pPr>
            <a:r>
              <a:rPr lang="en-US" altLang="ja-JP" sz="2400" b="1" u="sng" dirty="0" err="1" smtClean="0">
                <a:latin typeface="Times New Roman" pitchFamily="18" charset="0"/>
                <a:ea typeface="ＭＳ Ｐゴシック" pitchFamily="50" charset="-128"/>
              </a:rPr>
              <a:t>Contoh</a:t>
            </a:r>
            <a:r>
              <a:rPr lang="en-US" altLang="ja-JP" sz="2400" b="1" u="sng" dirty="0" smtClean="0">
                <a:latin typeface="Times New Roman" pitchFamily="18" charset="0"/>
                <a:ea typeface="ＭＳ Ｐゴシック" pitchFamily="50" charset="-128"/>
              </a:rPr>
              <a:t>:</a:t>
            </a:r>
            <a:r>
              <a:rPr lang="en-US" altLang="ja-JP" sz="2200" b="1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Medieval catapult.</a:t>
            </a:r>
          </a:p>
          <a:p>
            <a:pPr eaLnBrk="1" hangingPunct="1">
              <a:lnSpc>
                <a:spcPct val="120000"/>
              </a:lnSpc>
              <a:buSzPct val="50000"/>
              <a:buFont typeface="Wingdings" pitchFamily="2" charset="2"/>
              <a:buBlip>
                <a:blip r:embed="rId3"/>
              </a:buBlip>
              <a:defRPr/>
            </a:pPr>
            <a:endParaRPr lang="en-US" altLang="ja-JP" sz="2200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  <a:p>
            <a:pPr lvl="1" eaLnBrk="1" hangingPunct="1">
              <a:buSzPct val="50000"/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Bagaimana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membuat</a:t>
            </a:r>
            <a:r>
              <a:rPr lang="en-US" altLang="ja-JP" sz="2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katapel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tsb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.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merupakan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persoalan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desain</a:t>
            </a:r>
            <a:r>
              <a:rPr lang="en-US" altLang="ja-JP" sz="2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.</a:t>
            </a:r>
          </a:p>
          <a:p>
            <a:pPr lvl="1" eaLnBrk="1" hangingPunct="1">
              <a:buSzPct val="50000"/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Dapat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dibuat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dengan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lebih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dari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satu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cara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.</a:t>
            </a:r>
          </a:p>
          <a:p>
            <a:pPr lvl="1" eaLnBrk="1" hangingPunct="1">
              <a:buSzPct val="50000"/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Perlu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memilih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metode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terbaik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.</a:t>
            </a:r>
          </a:p>
          <a:p>
            <a:pPr lvl="1" eaLnBrk="1" hangingPunct="1">
              <a:buSzPct val="50000"/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Perlu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menentukan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material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untuk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strukturnya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.</a:t>
            </a:r>
          </a:p>
          <a:p>
            <a:pPr lvl="1" eaLnBrk="1" hangingPunct="1">
              <a:buSzPct val="50000"/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Perlu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menentukan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: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tali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,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gantungan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keranjang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,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penyimpan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energi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.</a:t>
            </a:r>
          </a:p>
          <a:p>
            <a:pPr lvl="1" eaLnBrk="1" hangingPunct="1">
              <a:buSzPct val="50000"/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Seberapa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besar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ukuran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,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digeser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atau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menggunakan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roda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.</a:t>
            </a:r>
          </a:p>
          <a:p>
            <a:pPr lvl="1" eaLnBrk="1" hangingPunct="1">
              <a:buSzPct val="50000"/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Memerlukan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eksperimen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,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analisis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,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pengujian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,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evaluasi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,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dan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revisi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.</a:t>
            </a:r>
          </a:p>
          <a:p>
            <a:pPr eaLnBrk="1" hangingPunct="1">
              <a:lnSpc>
                <a:spcPct val="120000"/>
              </a:lnSpc>
              <a:buSzPct val="50000"/>
              <a:buFont typeface="Wingdings" pitchFamily="2" charset="2"/>
              <a:buBlip>
                <a:blip r:embed="rId3"/>
              </a:buBlip>
              <a:defRPr/>
            </a:pPr>
            <a:endParaRPr lang="en-US" altLang="ja-JP" sz="2200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609600" y="4343400"/>
            <a:ext cx="7696200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Blip>
                <a:blip r:embed="rId3"/>
              </a:buBlip>
            </a:pPr>
            <a:endParaRPr lang="en-US" altLang="ja-JP" sz="2600" b="0"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219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666699"/>
                </a:solidFill>
                <a:latin typeface="Arial" charset="0"/>
              </a:rPr>
              <a:t>PERBEDAAN</a:t>
            </a:r>
            <a:r>
              <a:rPr lang="en-US" smtClean="0">
                <a:solidFill>
                  <a:srgbClr val="666699"/>
                </a:solidFill>
              </a:rPr>
              <a:t> DESAIN </a:t>
            </a:r>
            <a:r>
              <a:rPr lang="en-US" smtClean="0">
                <a:solidFill>
                  <a:srgbClr val="666699"/>
                </a:solidFill>
                <a:latin typeface="Arial" charset="0"/>
              </a:rPr>
              <a:t>DAN</a:t>
            </a:r>
            <a:r>
              <a:rPr lang="en-US" smtClean="0">
                <a:solidFill>
                  <a:srgbClr val="666699"/>
                </a:solidFill>
              </a:rPr>
              <a:t> REPRODUKSI</a:t>
            </a:r>
            <a:endParaRPr lang="en-US" altLang="ja-JP" smtClean="0">
              <a:solidFill>
                <a:srgbClr val="666699"/>
              </a:solidFill>
              <a:ea typeface="ＭＳ Ｐゴシック" pitchFamily="50" charset="-128"/>
            </a:endParaRPr>
          </a:p>
        </p:txBody>
      </p:sp>
      <p:sp>
        <p:nvSpPr>
          <p:cNvPr id="122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CFD285C-5D01-4D4B-B342-61FFC0BA7AE0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27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8058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676400"/>
            <a:ext cx="8382000" cy="4419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200" dirty="0" err="1" smtClean="0">
                <a:solidFill>
                  <a:srgbClr val="0000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Desain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melibatkan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solidFill>
                  <a:srgbClr val="0000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kreasi</a:t>
            </a:r>
            <a:r>
              <a:rPr lang="en-US" altLang="ja-JP" sz="2200" dirty="0" smtClean="0">
                <a:solidFill>
                  <a:srgbClr val="0000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peralatan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atau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produk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untuk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memenuhi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keperluan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atau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spesifikasi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tertentu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.</a:t>
            </a:r>
          </a:p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200" dirty="0" err="1" smtClean="0">
                <a:solidFill>
                  <a:srgbClr val="0000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Analisis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adalah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proses yang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menggunakan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matematika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atau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i="1" dirty="0" smtClean="0">
                <a:latin typeface="Times New Roman" pitchFamily="18" charset="0"/>
                <a:ea typeface="ＭＳ Ｐゴシック" pitchFamily="50" charset="-128"/>
              </a:rPr>
              <a:t>tools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lainnya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untuk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solidFill>
                  <a:srgbClr val="0000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mendapatkan</a:t>
            </a:r>
            <a:r>
              <a:rPr lang="en-US" altLang="ja-JP" sz="2200" dirty="0" smtClean="0">
                <a:solidFill>
                  <a:srgbClr val="0000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solidFill>
                  <a:srgbClr val="0000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jawab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atas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persoalan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tertentu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.</a:t>
            </a:r>
          </a:p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endParaRPr lang="en-US" altLang="ja-JP" sz="2200" dirty="0" smtClean="0">
              <a:latin typeface="Times New Roman" pitchFamily="18" charset="0"/>
              <a:ea typeface="ＭＳ Ｐゴシック" pitchFamily="50" charset="-128"/>
            </a:endParaRPr>
          </a:p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Reproduksi</a:t>
            </a:r>
            <a:r>
              <a:rPr lang="en-US" altLang="ja-JP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:</a:t>
            </a:r>
          </a:p>
          <a:p>
            <a:pPr lvl="1" eaLnBrk="1" hangingPunct="1">
              <a:buSzPct val="60000"/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proses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kreasi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ulang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sesuatu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yang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telah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di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desain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.</a:t>
            </a:r>
          </a:p>
          <a:p>
            <a:pPr lvl="1" eaLnBrk="1" hangingPunct="1">
              <a:buSzPct val="60000"/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Melibatkan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solidFill>
                  <a:srgbClr val="0000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replikasi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penuh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atau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solidFill>
                  <a:srgbClr val="0000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revisi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minor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dimana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hasilnya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sudah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diketahui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.</a:t>
            </a:r>
          </a:p>
          <a:p>
            <a:pPr lvl="1" eaLnBrk="1" hangingPunct="1">
              <a:buSzPct val="60000"/>
              <a:buFont typeface="Wingdings" pitchFamily="2" charset="2"/>
              <a:buBlip>
                <a:blip r:embed="rId3"/>
              </a:buBlip>
              <a:defRPr/>
            </a:pPr>
            <a:endParaRPr lang="en-US" altLang="ja-JP" sz="2200" dirty="0" smtClean="0">
              <a:latin typeface="Times New Roman" pitchFamily="18" charset="0"/>
              <a:ea typeface="ＭＳ Ｐゴシック" pitchFamily="50" charset="-128"/>
            </a:endParaRPr>
          </a:p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400" b="1" dirty="0" err="1" smtClean="0">
                <a:solidFill>
                  <a:srgbClr val="0000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Contoh</a:t>
            </a:r>
            <a:r>
              <a:rPr lang="en-US" altLang="ja-JP" sz="2400" b="1" dirty="0" smtClean="0">
                <a:solidFill>
                  <a:srgbClr val="0000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400" b="1" dirty="0" err="1" smtClean="0">
                <a:solidFill>
                  <a:srgbClr val="0000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reproduksi</a:t>
            </a:r>
            <a:r>
              <a:rPr lang="en-US" altLang="ja-JP" sz="2400" b="1" dirty="0" smtClean="0">
                <a:solidFill>
                  <a:srgbClr val="0000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:</a:t>
            </a:r>
          </a:p>
          <a:p>
            <a:pPr lvl="1" eaLnBrk="1" hangingPunct="1">
              <a:buSzPct val="60000"/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Membuat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rangkaian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osilator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dari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buku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elektronik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,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dan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mengganti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nilai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resistor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untuk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frekuensi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tertentu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.</a:t>
            </a:r>
          </a:p>
          <a:p>
            <a:pPr lvl="1" eaLnBrk="1" hangingPunct="1">
              <a:buSzPct val="60000"/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Menanami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halaman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oleh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tanaman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yang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dibeli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535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ja-JP" b="1" smtClean="0">
                <a:solidFill>
                  <a:srgbClr val="CC0000"/>
                </a:solidFill>
                <a:ea typeface="ＭＳ Ｐゴシック" pitchFamily="50" charset="-128"/>
              </a:rPr>
              <a:t>GOOD DESIGN </a:t>
            </a:r>
            <a:r>
              <a:rPr lang="en-US" altLang="ja-JP" b="1" smtClean="0">
                <a:solidFill>
                  <a:srgbClr val="CC0000"/>
                </a:solidFill>
                <a:latin typeface="Arial" charset="0"/>
                <a:ea typeface="ＭＳ Ｐゴシック" pitchFamily="50" charset="-128"/>
              </a:rPr>
              <a:t>VS</a:t>
            </a:r>
            <a:r>
              <a:rPr lang="en-US" altLang="ja-JP" b="1" smtClean="0">
                <a:solidFill>
                  <a:srgbClr val="CC0000"/>
                </a:solidFill>
                <a:ea typeface="ＭＳ Ｐゴシック" pitchFamily="50" charset="-128"/>
              </a:rPr>
              <a:t> BAD DESIGN</a:t>
            </a:r>
            <a:r>
              <a:rPr lang="en-US" altLang="ja-JP" smtClean="0">
                <a:solidFill>
                  <a:srgbClr val="3366CC"/>
                </a:solidFill>
                <a:ea typeface="ＭＳ Ｐゴシック" pitchFamily="50" charset="-128"/>
              </a:rPr>
              <a:t> </a:t>
            </a:r>
          </a:p>
        </p:txBody>
      </p:sp>
      <p:graphicFrame>
        <p:nvGraphicFramePr>
          <p:cNvPr id="807978" name="Group 4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750758291"/>
              </p:ext>
            </p:extLst>
          </p:nvPr>
        </p:nvGraphicFramePr>
        <p:xfrm>
          <a:off x="304800" y="1524000"/>
          <a:ext cx="8610600" cy="4648201"/>
        </p:xfrm>
        <a:graphic>
          <a:graphicData uri="http://schemas.openxmlformats.org/drawingml/2006/table">
            <a:tbl>
              <a:tblPr/>
              <a:tblGrid>
                <a:gridCol w="4305300"/>
                <a:gridCol w="4305300"/>
              </a:tblGrid>
              <a:tr h="6238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ＭＳ Ｐゴシック" pitchFamily="50" charset="-128"/>
                        </a:rPr>
                        <a:t>GOOD DESIGN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6699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76200" cap="flat" cmpd="sng" algn="ctr">
                      <a:solidFill>
                        <a:srgbClr val="6699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ＭＳ Ｐゴシック" pitchFamily="50" charset="-128"/>
                        </a:rPr>
                        <a:t>BAD DESIGN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99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76200" cap="flat" cmpd="sng" algn="ctr">
                      <a:solidFill>
                        <a:srgbClr val="6699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39999"/>
                      </a:srgbClr>
                    </a:solidFill>
                  </a:tcPr>
                </a:tc>
              </a:tr>
              <a:tr h="7696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ja-JP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ＭＳ Ｐゴシック" pitchFamily="50" charset="-128"/>
                        </a:rPr>
                        <a:t> Meets all technical requirement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6699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99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ＭＳ Ｐゴシック" pitchFamily="50" charset="-128"/>
                        </a:rPr>
                        <a:t>Meets only some technical requirements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99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76200" cap="flat" cmpd="sng" algn="ctr">
                      <a:solidFill>
                        <a:srgbClr val="6699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39999"/>
                      </a:srgbClr>
                    </a:solidFill>
                  </a:tcPr>
                </a:tc>
              </a:tr>
              <a:tr h="7696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ja-JP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ＭＳ Ｐゴシック" pitchFamily="50" charset="-128"/>
                        </a:rPr>
                        <a:t> Works all the time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6699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ＭＳ Ｐゴシック" pitchFamily="50" charset="-128"/>
                        </a:rPr>
                        <a:t>Works initially but stops working after a short time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99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39999"/>
                      </a:srgbClr>
                    </a:solidFill>
                  </a:tcPr>
                </a:tc>
              </a:tr>
              <a:tr h="5718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ja-JP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ＭＳ Ｐゴシック" pitchFamily="50" charset="-128"/>
                        </a:rPr>
                        <a:t> Meets cost requirements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6699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ＭＳ Ｐゴシック" pitchFamily="50" charset="-128"/>
                        </a:rPr>
                        <a:t>Cost more then it should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99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39999"/>
                      </a:srgbClr>
                    </a:solidFill>
                  </a:tcPr>
                </a:tc>
              </a:tr>
              <a:tr h="7696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ja-JP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ＭＳ Ｐゴシック" pitchFamily="50" charset="-128"/>
                        </a:rPr>
                        <a:t> Requires little or no maintenance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6699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ＭＳ Ｐゴシック" pitchFamily="50" charset="-128"/>
                        </a:rPr>
                        <a:t>Requires frequent maintenance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99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39999"/>
                      </a:srgbClr>
                    </a:solidFill>
                  </a:tcPr>
                </a:tc>
              </a:tr>
              <a:tr h="5718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ＭＳ Ｐゴシック" pitchFamily="50" charset="-128"/>
                        </a:rPr>
                        <a:t> Is safe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6699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ＭＳ Ｐゴシック" pitchFamily="50" charset="-128"/>
                        </a:rPr>
                        <a:t>Poses a hazard to users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99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39999"/>
                      </a:srgbClr>
                    </a:solidFill>
                  </a:tcPr>
                </a:tc>
              </a:tr>
              <a:tr h="5718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ja-JP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ＭＳ Ｐゴシック" pitchFamily="50" charset="-128"/>
                        </a:rPr>
                        <a:t> Creates no ethical dilemma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6699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ＭＳ Ｐゴシック" pitchFamily="50" charset="-128"/>
                        </a:rPr>
                        <a:t>Raises ethical question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99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3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433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CC695CD-2DB7-4823-B252-E2C664F3D008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28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443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4800"/>
            <a:ext cx="8001000" cy="6064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Design Cycle</a:t>
            </a:r>
            <a:r>
              <a:rPr lang="en-US" altLang="ja-JP" b="1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638715"/>
              </p:ext>
            </p:extLst>
          </p:nvPr>
        </p:nvGraphicFramePr>
        <p:xfrm>
          <a:off x="1524000" y="1219200"/>
          <a:ext cx="5886913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Visio" r:id="rId4" imgW="4296591" imgH="5367474" progId="Visio.Drawing.6">
                  <p:embed/>
                </p:oleObj>
              </mc:Choice>
              <mc:Fallback>
                <p:oleObj name="Visio" r:id="rId4" imgW="4296591" imgH="536747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19200"/>
                        <a:ext cx="5886913" cy="4953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638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00FF"/>
                </a:solidFill>
              </a:rPr>
              <a:t>WHAT IS DESIGN ?</a:t>
            </a:r>
            <a:endParaRPr lang="en-US" altLang="ja-JP" b="1" dirty="0" smtClean="0">
              <a:solidFill>
                <a:srgbClr val="0000FF"/>
              </a:solidFill>
              <a:ea typeface="ＭＳ Ｐゴシック" pitchFamily="50" charset="-128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E629CD9-5D06-4B8E-945A-C4D686A17A35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3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799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600200"/>
            <a:ext cx="8305800" cy="4724400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110000"/>
              </a:lnSpc>
              <a:buSzPct val="55000"/>
              <a:buNone/>
              <a:defRPr/>
            </a:pPr>
            <a:r>
              <a:rPr lang="en-US" altLang="ja-JP" sz="2400" b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Design (n):</a:t>
            </a:r>
          </a:p>
          <a:p>
            <a:pPr marL="457200" lvl="1" indent="-457200" algn="just"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altLang="ja-JP" sz="2800" dirty="0" err="1" smtClean="0">
                <a:latin typeface="Times New Roman" pitchFamily="18" charset="0"/>
                <a:ea typeface="ＭＳ Ｐゴシック" pitchFamily="50" charset="-128"/>
              </a:rPr>
              <a:t>Pengaturan</a:t>
            </a:r>
            <a:r>
              <a:rPr lang="en-US" altLang="ja-JP" sz="28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ea typeface="ＭＳ Ｐゴシック" pitchFamily="50" charset="-128"/>
              </a:rPr>
              <a:t>suatu</a:t>
            </a:r>
            <a:r>
              <a:rPr lang="en-US" altLang="ja-JP" sz="28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ea typeface="ＭＳ Ｐゴシック" pitchFamily="50" charset="-128"/>
              </a:rPr>
              <a:t>bentuk</a:t>
            </a:r>
            <a:r>
              <a:rPr lang="en-US" altLang="ja-JP" sz="2800" dirty="0" smtClean="0">
                <a:latin typeface="Times New Roman" pitchFamily="18" charset="0"/>
                <a:ea typeface="ＭＳ Ｐゴシック" pitchFamily="50" charset="-128"/>
              </a:rPr>
              <a:t>, </a:t>
            </a:r>
            <a:r>
              <a:rPr lang="en-US" altLang="ja-JP" sz="2800" dirty="0" err="1" smtClean="0">
                <a:latin typeface="Times New Roman" pitchFamily="18" charset="0"/>
                <a:ea typeface="ＭＳ Ｐゴシック" pitchFamily="50" charset="-128"/>
              </a:rPr>
              <a:t>komponen</a:t>
            </a:r>
            <a:r>
              <a:rPr lang="en-US" altLang="ja-JP" sz="2800" dirty="0" smtClean="0">
                <a:latin typeface="Times New Roman" pitchFamily="18" charset="0"/>
                <a:ea typeface="ＭＳ Ｐゴシック" pitchFamily="50" charset="-128"/>
              </a:rPr>
              <a:t>, </a:t>
            </a:r>
            <a:r>
              <a:rPr lang="en-US" altLang="ja-JP" sz="2800" dirty="0" err="1" smtClean="0">
                <a:latin typeface="Times New Roman" pitchFamily="18" charset="0"/>
                <a:ea typeface="ＭＳ Ｐゴシック" pitchFamily="50" charset="-128"/>
              </a:rPr>
              <a:t>atau</a:t>
            </a:r>
            <a:r>
              <a:rPr lang="en-US" altLang="ja-JP" sz="28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ea typeface="ＭＳ Ｐゴシック" pitchFamily="50" charset="-128"/>
              </a:rPr>
              <a:t>rincian</a:t>
            </a:r>
            <a:r>
              <a:rPr lang="en-US" altLang="ja-JP" sz="28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ea typeface="ＭＳ Ｐゴシック" pitchFamily="50" charset="-128"/>
              </a:rPr>
              <a:t>sesuatu</a:t>
            </a:r>
            <a:r>
              <a:rPr lang="en-US" altLang="ja-JP" sz="2800" dirty="0" smtClean="0">
                <a:latin typeface="Times New Roman" pitchFamily="18" charset="0"/>
                <a:ea typeface="ＭＳ Ｐゴシック" pitchFamily="50" charset="-128"/>
              </a:rPr>
              <a:t> yang </a:t>
            </a:r>
            <a:r>
              <a:rPr lang="en-US" altLang="ja-JP" sz="2800" dirty="0" err="1" smtClean="0">
                <a:latin typeface="Times New Roman" pitchFamily="18" charset="0"/>
                <a:ea typeface="ＭＳ Ｐゴシック" pitchFamily="50" charset="-128"/>
              </a:rPr>
              <a:t>sesuai</a:t>
            </a:r>
            <a:r>
              <a:rPr lang="en-US" altLang="ja-JP" sz="28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ea typeface="ＭＳ Ｐゴシック" pitchFamily="50" charset="-128"/>
              </a:rPr>
              <a:t>dengan</a:t>
            </a:r>
            <a:r>
              <a:rPr lang="en-US" altLang="ja-JP" sz="28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ea typeface="ＭＳ Ｐゴシック" pitchFamily="50" charset="-128"/>
              </a:rPr>
              <a:t>rencana</a:t>
            </a:r>
            <a:r>
              <a:rPr lang="en-US" altLang="ja-JP" sz="2800" dirty="0" smtClean="0">
                <a:latin typeface="Times New Roman" pitchFamily="18" charset="0"/>
                <a:ea typeface="ＭＳ Ｐゴシック" pitchFamily="50" charset="-128"/>
              </a:rPr>
              <a:t> (plan).</a:t>
            </a:r>
          </a:p>
          <a:p>
            <a:pPr marL="457200" lvl="1" indent="-457200" algn="just"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altLang="ja-JP" sz="2800" dirty="0" err="1" smtClean="0">
                <a:latin typeface="Times New Roman" pitchFamily="18" charset="0"/>
                <a:ea typeface="ＭＳ Ｐゴシック" pitchFamily="50" charset="-128"/>
              </a:rPr>
              <a:t>Aktivitas</a:t>
            </a:r>
            <a:r>
              <a:rPr lang="en-US" altLang="ja-JP" sz="2800" dirty="0" smtClean="0">
                <a:latin typeface="Times New Roman" pitchFamily="18" charset="0"/>
                <a:ea typeface="ＭＳ Ｐゴシック" pitchFamily="50" charset="-128"/>
              </a:rPr>
              <a:t> yang </a:t>
            </a:r>
            <a:r>
              <a:rPr lang="en-US" altLang="ja-JP" sz="2800" dirty="0" err="1" smtClean="0">
                <a:latin typeface="Times New Roman" pitchFamily="18" charset="0"/>
                <a:ea typeface="ＭＳ Ｐゴシック" pitchFamily="50" charset="-128"/>
              </a:rPr>
              <a:t>menghasilkan</a:t>
            </a:r>
            <a:r>
              <a:rPr lang="en-US" altLang="ja-JP" sz="28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ea typeface="ＭＳ Ｐゴシック" pitchFamily="50" charset="-128"/>
              </a:rPr>
              <a:t>sintesa</a:t>
            </a:r>
            <a:r>
              <a:rPr lang="en-US" altLang="ja-JP" sz="28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ea typeface="ＭＳ Ｐゴシック" pitchFamily="50" charset="-128"/>
              </a:rPr>
              <a:t>sesuatu</a:t>
            </a:r>
            <a:r>
              <a:rPr lang="en-US" altLang="ja-JP" sz="28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ea typeface="ＭＳ Ｐゴシック" pitchFamily="50" charset="-128"/>
              </a:rPr>
              <a:t>untuk</a:t>
            </a:r>
            <a:r>
              <a:rPr lang="en-US" altLang="ja-JP" sz="28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ea typeface="ＭＳ Ｐゴシック" pitchFamily="50" charset="-128"/>
              </a:rPr>
              <a:t>memenuhi</a:t>
            </a:r>
            <a:r>
              <a:rPr lang="en-US" altLang="ja-JP" sz="28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ea typeface="ＭＳ Ｐゴシック" pitchFamily="50" charset="-128"/>
              </a:rPr>
              <a:t>keinginan</a:t>
            </a:r>
            <a:r>
              <a:rPr lang="en-US" altLang="ja-JP" sz="2800" dirty="0" smtClean="0">
                <a:latin typeface="Times New Roman" pitchFamily="18" charset="0"/>
                <a:ea typeface="ＭＳ Ｐゴシック" pitchFamily="50" charset="-128"/>
              </a:rPr>
              <a:t> (need).</a:t>
            </a:r>
          </a:p>
          <a:p>
            <a:pPr marL="0" indent="0" algn="just" eaLnBrk="1" hangingPunct="1">
              <a:lnSpc>
                <a:spcPct val="110000"/>
              </a:lnSpc>
              <a:buSzPct val="55000"/>
              <a:buNone/>
              <a:defRPr/>
            </a:pPr>
            <a:endParaRPr lang="en-US" altLang="ja-JP" sz="2200" dirty="0" smtClean="0"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998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696200" cy="609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GOOD ENGINEER</a:t>
            </a:r>
            <a:endParaRPr lang="en-US" altLang="ja-JP" sz="3200" b="1" dirty="0" smtClean="0">
              <a:solidFill>
                <a:srgbClr val="FF0000"/>
              </a:solidFill>
              <a:ea typeface="ＭＳ Ｐゴシック" pitchFamily="50" charset="-128"/>
            </a:endParaRP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AF803CD-E495-40FD-BD53-826F0CCC60C9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30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1536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0" y="1676400"/>
            <a:ext cx="7772400" cy="4572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Blip>
                <a:blip r:embed="rId3"/>
              </a:buBlip>
            </a:pP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Listen to new ideas with an open mind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Blip>
                <a:blip r:embed="rId3"/>
              </a:buBlip>
            </a:pP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Consider a variety of solution methodologies before choosing a design approach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Blip>
                <a:blip r:embed="rId3"/>
              </a:buBlip>
            </a:pP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Does not consider a project complete at the first sign of success, but insists on testing and retesting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Blip>
                <a:blip r:embed="rId3"/>
              </a:buBlip>
            </a:pP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Is never content to arrive at a set of design parameters solely by trial and error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Blip>
                <a:blip r:embed="rId3"/>
              </a:buBlip>
            </a:pP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Uses phrases such as, “ I need to understand why,” and “Let consider all possibilities”</a:t>
            </a:r>
          </a:p>
        </p:txBody>
      </p:sp>
    </p:spTree>
    <p:extLst>
      <p:ext uri="{BB962C8B-B14F-4D97-AF65-F5344CB8AC3E}">
        <p14:creationId xmlns:p14="http://schemas.microsoft.com/office/powerpoint/2010/main" val="47437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696200" cy="609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GOOD ENGINEER</a:t>
            </a:r>
            <a:endParaRPr lang="en-US" altLang="ja-JP" sz="3200" b="1" dirty="0" smtClean="0">
              <a:solidFill>
                <a:srgbClr val="FF0000"/>
              </a:solidFill>
              <a:ea typeface="ＭＳ Ｐゴシック" pitchFamily="50" charset="-128"/>
            </a:endParaRP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AF803CD-E495-40FD-BD53-826F0CCC60C9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31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1536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0" y="1676400"/>
            <a:ext cx="7772400" cy="4572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Blip>
                <a:blip r:embed="rId3"/>
              </a:buBlip>
            </a:pPr>
            <a:r>
              <a:rPr lang="id-ID" sz="2400" dirty="0"/>
              <a:t>Dengarkan ide-ide baru dengan pikiran </a:t>
            </a:r>
            <a:r>
              <a:rPr lang="id-ID" sz="2400" dirty="0" smtClean="0"/>
              <a:t>terbuka</a:t>
            </a:r>
            <a:endParaRPr lang="en-US" sz="2400" dirty="0" smtClean="0"/>
          </a:p>
          <a:p>
            <a:pPr>
              <a:lnSpc>
                <a:spcPct val="120000"/>
              </a:lnSpc>
              <a:buBlip>
                <a:blip r:embed="rId3"/>
              </a:buBlip>
            </a:pPr>
            <a:r>
              <a:rPr lang="id-ID" sz="2400" dirty="0" smtClean="0"/>
              <a:t>Mempertimbangkan </a:t>
            </a:r>
            <a:r>
              <a:rPr lang="id-ID" sz="2400" dirty="0"/>
              <a:t>berbagai metodologi solusi sebelum memilih pendekatan </a:t>
            </a:r>
            <a:r>
              <a:rPr lang="id-ID" sz="2400" dirty="0" smtClean="0"/>
              <a:t>desain</a:t>
            </a:r>
            <a:endParaRPr lang="en-US" sz="2400" dirty="0" smtClean="0"/>
          </a:p>
          <a:p>
            <a:pPr>
              <a:lnSpc>
                <a:spcPct val="120000"/>
              </a:lnSpc>
              <a:buBlip>
                <a:blip r:embed="rId3"/>
              </a:buBlip>
            </a:pPr>
            <a:r>
              <a:rPr lang="id-ID" sz="2400" dirty="0" smtClean="0"/>
              <a:t>Tidak </a:t>
            </a:r>
            <a:r>
              <a:rPr lang="id-ID" sz="2400" dirty="0"/>
              <a:t>menganggap </a:t>
            </a:r>
            <a:r>
              <a:rPr lang="en-US" sz="2400" dirty="0" err="1" smtClean="0"/>
              <a:t>sempurna</a:t>
            </a:r>
            <a:r>
              <a:rPr lang="en-US" sz="2400" dirty="0" smtClean="0"/>
              <a:t> </a:t>
            </a:r>
            <a:r>
              <a:rPr lang="id-ID" sz="2400" dirty="0" smtClean="0"/>
              <a:t>keberhasilan</a:t>
            </a:r>
            <a:r>
              <a:rPr lang="en-US" sz="2400" dirty="0" smtClean="0"/>
              <a:t> </a:t>
            </a:r>
            <a:r>
              <a:rPr lang="id-ID" sz="2400" dirty="0" smtClean="0"/>
              <a:t>proyek </a:t>
            </a:r>
            <a:r>
              <a:rPr lang="id-ID" sz="2400" dirty="0"/>
              <a:t>pada tanda </a:t>
            </a:r>
            <a:r>
              <a:rPr lang="id-ID" sz="2400" dirty="0" smtClean="0"/>
              <a:t>pertama, </a:t>
            </a:r>
            <a:r>
              <a:rPr lang="id-ID" sz="2400" dirty="0"/>
              <a:t>tetapi bersikeras pengujian dan pengujian </a:t>
            </a:r>
            <a:r>
              <a:rPr lang="id-ID" sz="2400" dirty="0" smtClean="0"/>
              <a:t>ulang</a:t>
            </a:r>
            <a:endParaRPr lang="en-US" sz="2400" dirty="0" smtClean="0"/>
          </a:p>
          <a:p>
            <a:pPr>
              <a:lnSpc>
                <a:spcPct val="120000"/>
              </a:lnSpc>
              <a:buBlip>
                <a:blip r:embed="rId3"/>
              </a:buBlip>
            </a:pPr>
            <a:r>
              <a:rPr lang="id-ID" sz="2400" dirty="0" smtClean="0"/>
              <a:t>Tidak </a:t>
            </a:r>
            <a:r>
              <a:rPr lang="id-ID" sz="2400" dirty="0"/>
              <a:t>pernah puas sampai pada satu set parameter desain hanya dengan trial and </a:t>
            </a:r>
            <a:r>
              <a:rPr lang="id-ID" sz="2400" dirty="0" smtClean="0"/>
              <a:t>error</a:t>
            </a:r>
            <a:endParaRPr lang="en-US" sz="2400" dirty="0" smtClean="0"/>
          </a:p>
          <a:p>
            <a:pPr>
              <a:lnSpc>
                <a:spcPct val="120000"/>
              </a:lnSpc>
              <a:buBlip>
                <a:blip r:embed="rId3"/>
              </a:buBlip>
            </a:pPr>
            <a:r>
              <a:rPr lang="id-ID" sz="2400" dirty="0" smtClean="0"/>
              <a:t>Menggunakan </a:t>
            </a:r>
            <a:r>
              <a:rPr lang="id-ID" sz="2400" dirty="0"/>
              <a:t>frase seperti, "Saya perlu memahami mengapa," dan "Mari mempertimbangkan semua kemungkinan"</a:t>
            </a:r>
            <a:endParaRPr lang="en-US" altLang="ja-JP" sz="2200" dirty="0" smtClean="0"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92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82000" cy="609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BAD ENGINEER</a:t>
            </a:r>
            <a:endParaRPr lang="en-US" altLang="ja-JP" sz="3200" b="1" dirty="0" smtClean="0">
              <a:solidFill>
                <a:srgbClr val="FF0000"/>
              </a:solidFill>
              <a:ea typeface="ＭＳ Ｐゴシック" pitchFamily="50" charset="-128"/>
            </a:endParaRP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E8A5E64-8F78-4B0D-8D79-D3F0C8541271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32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1638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828800"/>
            <a:ext cx="8229600" cy="441960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buSzPct val="55000"/>
              <a:buFont typeface="Wingdings" pitchFamily="2" charset="2"/>
              <a:buBlip>
                <a:blip r:embed="rId3"/>
              </a:buBlip>
            </a:pP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Thinks he has all the answer; seldom listens to the ideas of others</a:t>
            </a:r>
          </a:p>
          <a:p>
            <a:pPr algn="just" eaLnBrk="1" hangingPunct="1">
              <a:lnSpc>
                <a:spcPct val="120000"/>
              </a:lnSpc>
              <a:buSzPct val="55000"/>
              <a:buFont typeface="Wingdings" pitchFamily="2" charset="2"/>
              <a:buBlip>
                <a:blip r:embed="rId3"/>
              </a:buBlip>
            </a:pP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Has tunnel vision; pursues with intensity only the first design approach that comes to mind</a:t>
            </a:r>
          </a:p>
          <a:p>
            <a:pPr algn="just" eaLnBrk="1" hangingPunct="1">
              <a:lnSpc>
                <a:spcPct val="120000"/>
              </a:lnSpc>
              <a:buSzPct val="55000"/>
              <a:buFont typeface="Wingdings" pitchFamily="2" charset="2"/>
              <a:buBlip>
                <a:blip r:embed="rId3"/>
              </a:buBlip>
            </a:pP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Ships the product out the door without thorough testing</a:t>
            </a:r>
          </a:p>
          <a:p>
            <a:pPr algn="just" eaLnBrk="1" hangingPunct="1">
              <a:lnSpc>
                <a:spcPct val="120000"/>
              </a:lnSpc>
              <a:buSzPct val="55000"/>
              <a:buFont typeface="Wingdings" pitchFamily="2" charset="2"/>
              <a:buBlip>
                <a:blip r:embed="rId3"/>
              </a:buBlip>
            </a:pP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Uses phrases such as, ”good enough” and “ I don’t understand why it won’t work, so-and-so did it this way”</a:t>
            </a:r>
          </a:p>
          <a:p>
            <a:pPr algn="just" eaLnBrk="1" hangingPunct="1">
              <a:lnSpc>
                <a:spcPct val="120000"/>
              </a:lnSpc>
              <a:buSzPct val="55000"/>
              <a:buFont typeface="Wingdings" pitchFamily="2" charset="2"/>
              <a:buBlip>
                <a:blip r:embed="rId3"/>
              </a:buBlip>
            </a:pP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Equates pure trial and error with engineering design</a:t>
            </a:r>
          </a:p>
        </p:txBody>
      </p:sp>
    </p:spTree>
    <p:extLst>
      <p:ext uri="{BB962C8B-B14F-4D97-AF65-F5344CB8AC3E}">
        <p14:creationId xmlns:p14="http://schemas.microsoft.com/office/powerpoint/2010/main" val="324531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82000" cy="609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BAD ENGINEER</a:t>
            </a:r>
            <a:endParaRPr lang="en-US" altLang="ja-JP" sz="3200" b="1" dirty="0" smtClean="0">
              <a:solidFill>
                <a:srgbClr val="FF0000"/>
              </a:solidFill>
              <a:ea typeface="ＭＳ Ｐゴシック" pitchFamily="50" charset="-128"/>
            </a:endParaRP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E8A5E64-8F78-4B0D-8D79-D3F0C8541271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33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1638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828800"/>
            <a:ext cx="8229600" cy="44196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20000"/>
              </a:lnSpc>
              <a:buSzPct val="55000"/>
              <a:buBlip>
                <a:blip r:embed="rId3"/>
              </a:buBlip>
            </a:pPr>
            <a:r>
              <a:rPr lang="en-US" sz="2400" dirty="0" smtClean="0"/>
              <a:t>D</a:t>
            </a:r>
            <a:r>
              <a:rPr lang="id-ID" sz="2400" dirty="0" smtClean="0"/>
              <a:t>ia</a:t>
            </a:r>
            <a:r>
              <a:rPr lang="en-US" sz="2400" dirty="0" smtClean="0"/>
              <a:t> b</a:t>
            </a:r>
            <a:r>
              <a:rPr lang="id-ID" sz="2400" dirty="0" smtClean="0"/>
              <a:t>erpikir memiliki </a:t>
            </a:r>
            <a:r>
              <a:rPr lang="id-ID" sz="2400" dirty="0"/>
              <a:t>semua jawaban; jarang mendengarkan gagasan orang </a:t>
            </a:r>
            <a:r>
              <a:rPr lang="id-ID" sz="2400" dirty="0" smtClean="0"/>
              <a:t>lain</a:t>
            </a:r>
            <a:endParaRPr lang="en-US" sz="2400" dirty="0" smtClean="0"/>
          </a:p>
          <a:p>
            <a:pPr algn="just">
              <a:lnSpc>
                <a:spcPct val="120000"/>
              </a:lnSpc>
              <a:buSzPct val="55000"/>
              <a:buBlip>
                <a:blip r:embed="rId3"/>
              </a:buBlip>
            </a:pPr>
            <a:r>
              <a:rPr lang="id-ID" sz="2400" dirty="0" smtClean="0"/>
              <a:t>Memiliki </a:t>
            </a:r>
            <a:r>
              <a:rPr lang="id-ID" sz="2400" dirty="0"/>
              <a:t>kacamata kuda; mengejar dengan intensitas hanya pendekatan desain pertama yang terlintas dalam </a:t>
            </a:r>
            <a:r>
              <a:rPr lang="id-ID" sz="2400" dirty="0" smtClean="0"/>
              <a:t>pikiran</a:t>
            </a:r>
            <a:endParaRPr lang="en-US" sz="2400" dirty="0" smtClean="0"/>
          </a:p>
          <a:p>
            <a:pPr algn="just">
              <a:lnSpc>
                <a:spcPct val="120000"/>
              </a:lnSpc>
              <a:buSzPct val="55000"/>
              <a:buBlip>
                <a:blip r:embed="rId3"/>
              </a:buBlip>
            </a:pPr>
            <a:r>
              <a:rPr lang="en-US" sz="2400" dirty="0" smtClean="0"/>
              <a:t>P</a:t>
            </a:r>
            <a:r>
              <a:rPr lang="id-ID" sz="2400" dirty="0" smtClean="0"/>
              <a:t>roduk </a:t>
            </a:r>
            <a:r>
              <a:rPr lang="en-US" sz="2400" dirty="0" err="1" smtClean="0"/>
              <a:t>direalis</a:t>
            </a:r>
            <a:r>
              <a:rPr lang="en-US" sz="2400" dirty="0" smtClean="0"/>
              <a:t> </a:t>
            </a:r>
            <a:r>
              <a:rPr lang="id-ID" sz="2400" dirty="0" smtClean="0"/>
              <a:t>tanpa </a:t>
            </a:r>
            <a:r>
              <a:rPr lang="id-ID" sz="2400" dirty="0"/>
              <a:t>pengujian </a:t>
            </a:r>
            <a:r>
              <a:rPr lang="id-ID" sz="2400" dirty="0" smtClean="0"/>
              <a:t>menyeluruh</a:t>
            </a:r>
            <a:endParaRPr lang="en-US" sz="2400" dirty="0" smtClean="0"/>
          </a:p>
          <a:p>
            <a:pPr algn="just">
              <a:lnSpc>
                <a:spcPct val="120000"/>
              </a:lnSpc>
              <a:buSzPct val="55000"/>
              <a:buBlip>
                <a:blip r:embed="rId3"/>
              </a:buBlip>
            </a:pPr>
            <a:r>
              <a:rPr lang="id-ID" sz="2400" dirty="0" smtClean="0"/>
              <a:t>Menggunakan </a:t>
            </a:r>
            <a:r>
              <a:rPr lang="id-ID" sz="2400" dirty="0"/>
              <a:t>frase seperti, "cukup baik" dan "Saya tidak mengerti mengapa hal itu tidak akan bekerja, jadi ini dan itu melakukannya dengan cara </a:t>
            </a:r>
            <a:r>
              <a:rPr lang="id-ID" sz="2400" dirty="0" smtClean="0"/>
              <a:t>ini“</a:t>
            </a:r>
            <a:endParaRPr lang="en-US" sz="2400" smtClean="0"/>
          </a:p>
          <a:p>
            <a:pPr algn="just">
              <a:lnSpc>
                <a:spcPct val="120000"/>
              </a:lnSpc>
              <a:buSzPct val="55000"/>
              <a:buBlip>
                <a:blip r:embed="rId3"/>
              </a:buBlip>
            </a:pPr>
            <a:r>
              <a:rPr lang="id-ID" sz="2400" smtClean="0"/>
              <a:t>Menyamakan </a:t>
            </a:r>
            <a:r>
              <a:rPr lang="id-ID" sz="2400" dirty="0"/>
              <a:t>trial and error murni dengan desain engineering</a:t>
            </a:r>
            <a:endParaRPr lang="en-US" altLang="ja-JP" sz="2200" dirty="0" smtClean="0"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61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DB60644-9ECE-42B2-BCA4-994125D089D9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34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813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666699"/>
                </a:solidFill>
              </a:rPr>
              <a:t>DESAIN KASAR, SKESTSA AWAL</a:t>
            </a:r>
            <a:endParaRPr lang="en-US" altLang="ja-JP" sz="1800" smtClean="0">
              <a:solidFill>
                <a:srgbClr val="3333FF"/>
              </a:solidFill>
              <a:ea typeface="ＭＳ Ｐゴシック" pitchFamily="50" charset="-128"/>
            </a:endParaRPr>
          </a:p>
        </p:txBody>
      </p:sp>
      <p:sp>
        <p:nvSpPr>
          <p:cNvPr id="1843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1905000"/>
            <a:ext cx="2362200" cy="3352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Blip>
                <a:blip r:embed="rId3"/>
              </a:buBlip>
            </a:pP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Energi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.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Blip>
                <a:blip r:embed="rId3"/>
              </a:buBlip>
            </a:pP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Penggerak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.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Blip>
                <a:blip r:embed="rId3"/>
              </a:buBlip>
            </a:pP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Mekanisme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kerja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.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Blip>
                <a:blip r:embed="rId3"/>
              </a:buBlip>
            </a:pP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Konstruksi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.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Blip>
                <a:blip r:embed="rId3"/>
              </a:buBlip>
            </a:pP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Material.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Blip>
                <a:blip r:embed="rId3"/>
              </a:buBlip>
            </a:pP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Lainnya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?</a:t>
            </a:r>
          </a:p>
          <a:p>
            <a:pPr eaLnBrk="1" hangingPunct="1">
              <a:buFont typeface="Wingdings" pitchFamily="2" charset="2"/>
              <a:buBlip>
                <a:blip r:embed="rId3"/>
              </a:buBlip>
            </a:pPr>
            <a:endParaRPr lang="en-US" altLang="ja-JP" sz="2200" dirty="0" smtClean="0">
              <a:latin typeface="Times New Roman" pitchFamily="18" charset="0"/>
              <a:ea typeface="ＭＳ Ｐゴシック" pitchFamily="50" charset="-128"/>
            </a:endParaRPr>
          </a:p>
        </p:txBody>
      </p:sp>
      <p:pic>
        <p:nvPicPr>
          <p:cNvPr id="18438" name="Picture 4" descr="2-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47800"/>
            <a:ext cx="5334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19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30ED4D2-768F-4872-BD3F-2CF8A715AD5E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35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814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666699"/>
                </a:solidFill>
              </a:rPr>
              <a:t>KONTRUKSI</a:t>
            </a:r>
            <a:endParaRPr lang="en-US" altLang="ja-JP" sz="1800" dirty="0" smtClean="0">
              <a:solidFill>
                <a:srgbClr val="3333FF"/>
              </a:solidFill>
              <a:ea typeface="ＭＳ Ｐゴシック" pitchFamily="50" charset="-128"/>
            </a:endParaRPr>
          </a:p>
        </p:txBody>
      </p:sp>
      <p:sp>
        <p:nvSpPr>
          <p:cNvPr id="81408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1752600"/>
            <a:ext cx="32766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Ukuran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rangka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&amp;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roda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.</a:t>
            </a:r>
          </a:p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Roda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penggerak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.</a:t>
            </a:r>
          </a:p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Lainnya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?</a:t>
            </a:r>
          </a:p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endParaRPr lang="en-US" altLang="ja-JP" sz="2200" dirty="0" smtClean="0">
              <a:latin typeface="Times New Roman" pitchFamily="18" charset="0"/>
              <a:ea typeface="ＭＳ Ｐゴシック" pitchFamily="50" charset="-128"/>
            </a:endParaRPr>
          </a:p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200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Energi</a:t>
            </a:r>
            <a:r>
              <a:rPr lang="en-US" altLang="ja-JP" sz="22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 &amp; </a:t>
            </a:r>
            <a:r>
              <a:rPr lang="en-US" altLang="ja-JP" sz="2200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Penggerak</a:t>
            </a:r>
            <a:r>
              <a:rPr lang="en-US" altLang="ja-JP" sz="22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:</a:t>
            </a:r>
          </a:p>
          <a:p>
            <a:pPr lvl="1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Jenis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, power,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ukuran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motor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listrik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.</a:t>
            </a:r>
          </a:p>
          <a:p>
            <a:pPr lvl="1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Jenis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, power,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ukuran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motor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listrik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.</a:t>
            </a:r>
          </a:p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endParaRPr lang="en-US" altLang="ja-JP" sz="2200" dirty="0" smtClean="0">
              <a:latin typeface="Times New Roman" pitchFamily="18" charset="0"/>
              <a:ea typeface="ＭＳ Ｐゴシック" pitchFamily="50" charset="-128"/>
            </a:endParaRPr>
          </a:p>
        </p:txBody>
      </p:sp>
      <p:pic>
        <p:nvPicPr>
          <p:cNvPr id="19462" name="Picture 4" descr="2-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4090988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38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895600"/>
            <a:ext cx="306045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Terima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Kasih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117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WHAT IS DESIGN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dirty="0" err="1">
                <a:solidFill>
                  <a:srgbClr val="0000FF"/>
                </a:solidFill>
              </a:rPr>
              <a:t>Konteks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enjinering</a:t>
            </a:r>
            <a:r>
              <a:rPr lang="en-US" b="1" dirty="0">
                <a:solidFill>
                  <a:srgbClr val="0000FF"/>
                </a:solidFill>
              </a:rPr>
              <a:t>: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0" indent="0" algn="just">
              <a:buNone/>
            </a:pP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/>
              <a:t>pengetahuan</a:t>
            </a:r>
            <a:r>
              <a:rPr lang="en-US" dirty="0"/>
              <a:t> (knowledge)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keterampilan</a:t>
            </a:r>
            <a:r>
              <a:rPr lang="en-US" dirty="0"/>
              <a:t> (skill) </a:t>
            </a:r>
            <a:r>
              <a:rPr lang="en-US" dirty="0" err="1"/>
              <a:t>tertentu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yang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keinginan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set </a:t>
            </a:r>
            <a:r>
              <a:rPr lang="en-US" dirty="0" err="1"/>
              <a:t>spesifikasi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lnSpc>
                <a:spcPct val="110000"/>
              </a:lnSpc>
              <a:buSzPct val="55000"/>
              <a:buNone/>
              <a:defRPr/>
            </a:pPr>
            <a:r>
              <a:rPr lang="en-US" altLang="ja-JP" sz="2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Beberapa</a:t>
            </a:r>
            <a:r>
              <a:rPr lang="en-US" altLang="ja-JP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contoh</a:t>
            </a:r>
            <a:r>
              <a:rPr lang="en-US" altLang="ja-JP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keinginan</a:t>
            </a:r>
            <a:r>
              <a:rPr lang="en-US" altLang="ja-JP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 (needs):</a:t>
            </a:r>
          </a:p>
          <a:p>
            <a:pPr lvl="1" algn="just">
              <a:buBlip>
                <a:blip r:embed="rId2"/>
              </a:buBlip>
              <a:defRPr/>
            </a:pPr>
            <a:r>
              <a:rPr lang="en-US" altLang="ja-JP" dirty="0" err="1">
                <a:latin typeface="Times New Roman" pitchFamily="18" charset="0"/>
                <a:ea typeface="ＭＳ Ｐゴシック" pitchFamily="50" charset="-128"/>
              </a:rPr>
              <a:t>Lemari</a:t>
            </a:r>
            <a:r>
              <a:rPr lang="en-US" altLang="ja-JP" dirty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dirty="0" err="1">
                <a:latin typeface="Times New Roman" pitchFamily="18" charset="0"/>
                <a:ea typeface="ＭＳ Ｐゴシック" pitchFamily="50" charset="-128"/>
              </a:rPr>
              <a:t>pendingin</a:t>
            </a:r>
            <a:r>
              <a:rPr lang="en-US" altLang="ja-JP" dirty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dirty="0" err="1">
                <a:latin typeface="Times New Roman" pitchFamily="18" charset="0"/>
                <a:ea typeface="ＭＳ Ｐゴシック" pitchFamily="50" charset="-128"/>
              </a:rPr>
              <a:t>untuk</a:t>
            </a:r>
            <a:r>
              <a:rPr lang="en-US" altLang="ja-JP" dirty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dirty="0" err="1">
                <a:latin typeface="Times New Roman" pitchFamily="18" charset="0"/>
                <a:ea typeface="ＭＳ Ｐゴシック" pitchFamily="50" charset="-128"/>
              </a:rPr>
              <a:t>makanan</a:t>
            </a:r>
            <a:r>
              <a:rPr lang="en-US" altLang="ja-JP" dirty="0">
                <a:latin typeface="Times New Roman" pitchFamily="18" charset="0"/>
                <a:ea typeface="ＭＳ Ｐゴシック" pitchFamily="50" charset="-128"/>
              </a:rPr>
              <a:t>.</a:t>
            </a:r>
          </a:p>
          <a:p>
            <a:pPr lvl="1" algn="just">
              <a:buBlip>
                <a:blip r:embed="rId2"/>
              </a:buBlip>
              <a:defRPr/>
            </a:pPr>
            <a:r>
              <a:rPr lang="en-US" altLang="ja-JP" dirty="0" err="1">
                <a:latin typeface="Times New Roman" pitchFamily="18" charset="0"/>
                <a:ea typeface="ＭＳ Ｐゴシック" pitchFamily="50" charset="-128"/>
              </a:rPr>
              <a:t>Speda</a:t>
            </a:r>
            <a:r>
              <a:rPr lang="en-US" altLang="ja-JP" dirty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dirty="0" err="1">
                <a:latin typeface="Times New Roman" pitchFamily="18" charset="0"/>
                <a:ea typeface="ＭＳ Ｐゴシック" pitchFamily="50" charset="-128"/>
              </a:rPr>
              <a:t>untuk</a:t>
            </a:r>
            <a:r>
              <a:rPr lang="en-US" altLang="ja-JP" dirty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dirty="0" err="1">
                <a:latin typeface="Times New Roman" pitchFamily="18" charset="0"/>
                <a:ea typeface="ＭＳ Ｐゴシック" pitchFamily="50" charset="-128"/>
              </a:rPr>
              <a:t>alat</a:t>
            </a:r>
            <a:r>
              <a:rPr lang="en-US" altLang="ja-JP" dirty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dirty="0" err="1">
                <a:latin typeface="Times New Roman" pitchFamily="18" charset="0"/>
                <a:ea typeface="ＭＳ Ｐゴシック" pitchFamily="50" charset="-128"/>
              </a:rPr>
              <a:t>transportasi</a:t>
            </a:r>
            <a:r>
              <a:rPr lang="en-US" altLang="ja-JP" dirty="0">
                <a:latin typeface="Times New Roman" pitchFamily="18" charset="0"/>
                <a:ea typeface="ＭＳ Ｐゴシック" pitchFamily="50" charset="-128"/>
              </a:rPr>
              <a:t>.</a:t>
            </a:r>
          </a:p>
          <a:p>
            <a:pPr lvl="1" algn="just">
              <a:buBlip>
                <a:blip r:embed="rId2"/>
              </a:buBlip>
              <a:defRPr/>
            </a:pPr>
            <a:r>
              <a:rPr lang="en-US" altLang="ja-JP" dirty="0">
                <a:latin typeface="Times New Roman" pitchFamily="18" charset="0"/>
                <a:ea typeface="ＭＳ Ｐゴシック" pitchFamily="50" charset="-128"/>
              </a:rPr>
              <a:t>Keyboard </a:t>
            </a:r>
            <a:r>
              <a:rPr lang="en-US" altLang="ja-JP" dirty="0" err="1">
                <a:latin typeface="Times New Roman" pitchFamily="18" charset="0"/>
                <a:ea typeface="ＭＳ Ｐゴシック" pitchFamily="50" charset="-128"/>
              </a:rPr>
              <a:t>untuk</a:t>
            </a:r>
            <a:r>
              <a:rPr lang="en-US" altLang="ja-JP" dirty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dirty="0" err="1">
                <a:latin typeface="Times New Roman" pitchFamily="18" charset="0"/>
                <a:ea typeface="ＭＳ Ｐゴシック" pitchFamily="50" charset="-128"/>
              </a:rPr>
              <a:t>mengirim</a:t>
            </a:r>
            <a:r>
              <a:rPr lang="en-US" altLang="ja-JP" dirty="0">
                <a:latin typeface="Times New Roman" pitchFamily="18" charset="0"/>
                <a:ea typeface="ＭＳ Ｐゴシック" pitchFamily="50" charset="-128"/>
              </a:rPr>
              <a:t> data </a:t>
            </a:r>
            <a:r>
              <a:rPr lang="en-US" altLang="ja-JP" dirty="0" err="1">
                <a:latin typeface="Times New Roman" pitchFamily="18" charset="0"/>
                <a:ea typeface="ＭＳ Ｐゴシック" pitchFamily="50" charset="-128"/>
              </a:rPr>
              <a:t>ke</a:t>
            </a:r>
            <a:r>
              <a:rPr lang="en-US" altLang="ja-JP" dirty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dirty="0" err="1">
                <a:latin typeface="Times New Roman" pitchFamily="18" charset="0"/>
                <a:ea typeface="ＭＳ Ｐゴシック" pitchFamily="50" charset="-128"/>
              </a:rPr>
              <a:t>komputer</a:t>
            </a:r>
            <a:r>
              <a:rPr lang="en-US" altLang="ja-JP" dirty="0">
                <a:latin typeface="Times New Roman" pitchFamily="18" charset="0"/>
                <a:ea typeface="ＭＳ Ｐゴシック" pitchFamily="50" charset="-128"/>
              </a:rPr>
              <a:t>.</a:t>
            </a:r>
          </a:p>
          <a:p>
            <a:pPr lvl="1" algn="just">
              <a:buBlip>
                <a:blip r:embed="rId2"/>
              </a:buBlip>
              <a:defRPr/>
            </a:pPr>
            <a:r>
              <a:rPr lang="en-US" altLang="ja-JP" dirty="0" err="1">
                <a:latin typeface="Times New Roman" pitchFamily="18" charset="0"/>
                <a:ea typeface="ＭＳ Ｐゴシック" pitchFamily="50" charset="-128"/>
              </a:rPr>
              <a:t>Knalpot</a:t>
            </a:r>
            <a:r>
              <a:rPr lang="en-US" altLang="ja-JP" dirty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dirty="0" err="1">
                <a:latin typeface="Times New Roman" pitchFamily="18" charset="0"/>
                <a:ea typeface="ＭＳ Ｐゴシック" pitchFamily="50" charset="-128"/>
              </a:rPr>
              <a:t>untuk</a:t>
            </a:r>
            <a:r>
              <a:rPr lang="en-US" altLang="ja-JP" dirty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dirty="0" err="1">
                <a:latin typeface="Times New Roman" pitchFamily="18" charset="0"/>
                <a:ea typeface="ＭＳ Ｐゴシック" pitchFamily="50" charset="-128"/>
              </a:rPr>
              <a:t>meredam</a:t>
            </a:r>
            <a:r>
              <a:rPr lang="en-US" altLang="ja-JP" dirty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dirty="0" err="1">
                <a:latin typeface="Times New Roman" pitchFamily="18" charset="0"/>
                <a:ea typeface="ＭＳ Ｐゴシック" pitchFamily="50" charset="-128"/>
              </a:rPr>
              <a:t>suara</a:t>
            </a:r>
            <a:r>
              <a:rPr lang="en-US" altLang="ja-JP" dirty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dirty="0" err="1">
                <a:latin typeface="Times New Roman" pitchFamily="18" charset="0"/>
                <a:ea typeface="ＭＳ Ｐゴシック" pitchFamily="50" charset="-128"/>
              </a:rPr>
              <a:t>mesin</a:t>
            </a:r>
            <a:r>
              <a:rPr lang="en-US" altLang="ja-JP" dirty="0">
                <a:latin typeface="Times New Roman" pitchFamily="18" charset="0"/>
                <a:ea typeface="ＭＳ Ｐゴシック" pitchFamily="50" charset="-128"/>
              </a:rPr>
              <a:t>.</a:t>
            </a:r>
            <a:endParaRPr lang="en-US" altLang="ja-JP" sz="2000" dirty="0">
              <a:solidFill>
                <a:srgbClr val="3333FF"/>
              </a:solidFill>
              <a:latin typeface="Times New Roman" pitchFamily="18" charset="0"/>
              <a:ea typeface="ＭＳ Ｐゴシック" pitchFamily="50" charset="-128"/>
            </a:endParaRPr>
          </a:p>
          <a:p>
            <a:pPr marL="0" indent="0" algn="just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58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Konsep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Keilmuan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Desain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Desain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merupakan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integrasi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dari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berbagai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macam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komponen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alam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sehingga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antara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bidang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satu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dengan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bidang</a:t>
            </a:r>
            <a:r>
              <a:rPr lang="en-US" sz="2400" b="1" dirty="0" smtClean="0">
                <a:solidFill>
                  <a:srgbClr val="FF0000"/>
                </a:solidFill>
              </a:rPr>
              <a:t> yang lain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merupakan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suatu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rangkaian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timbal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balik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saling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mengisi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2050" name="Picture 2" descr="D:\13. Perkuliahan - STMIK ASIA\02. Metodologi Desain\gambar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37999"/>
            <a:ext cx="2895600" cy="278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267200" y="3733799"/>
            <a:ext cx="4419600" cy="1676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just">
              <a:buFont typeface="Wingdings 2" pitchFamily="18" charset="2"/>
              <a:buNone/>
            </a:pPr>
            <a:r>
              <a:rPr lang="en-US" sz="1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Desain</a:t>
            </a: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korek</a:t>
            </a: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api</a:t>
            </a: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yang </a:t>
            </a:r>
            <a:r>
              <a:rPr lang="en-US" sz="1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ergonomis</a:t>
            </a: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dan</a:t>
            </a: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mutakhir</a:t>
            </a: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hanya</a:t>
            </a: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akan</a:t>
            </a: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menjadi</a:t>
            </a: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sebuah</a:t>
            </a: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desain</a:t>
            </a: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tanpa</a:t>
            </a: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adanya</a:t>
            </a: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pemantik</a:t>
            </a: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api</a:t>
            </a: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electric (</a:t>
            </a:r>
            <a:r>
              <a:rPr lang="en-US" sz="1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fisika</a:t>
            </a: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), </a:t>
            </a:r>
            <a:r>
              <a:rPr lang="en-US" sz="1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dan</a:t>
            </a: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juga</a:t>
            </a: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gas LPG </a:t>
            </a:r>
            <a:r>
              <a:rPr lang="en-US" sz="1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sebagai</a:t>
            </a: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bahan</a:t>
            </a: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bakar</a:t>
            </a: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en-US" sz="1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kimia</a:t>
            </a: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).</a:t>
            </a:r>
            <a:endParaRPr lang="en-US" sz="1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87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13. Perkuliahan - STMIK ASIA\02. Metodologi Desain\gambar\med_new_ca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6107">
            <a:off x="3394524" y="2075204"/>
            <a:ext cx="2814722" cy="42089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152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FF0000"/>
                </a:solidFill>
              </a:rPr>
              <a:t>kegiatan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keilmuan</a:t>
            </a:r>
            <a:r>
              <a:rPr lang="en-US" sz="2400" dirty="0">
                <a:solidFill>
                  <a:srgbClr val="FF0000"/>
                </a:solidFill>
              </a:rPr>
              <a:t> yang </a:t>
            </a:r>
            <a:r>
              <a:rPr lang="en-US" sz="2400" dirty="0" err="1">
                <a:solidFill>
                  <a:srgbClr val="FF0000"/>
                </a:solidFill>
              </a:rPr>
              <a:t>terkait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dengan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desain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yaitu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: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00FF"/>
                </a:solidFill>
              </a:rPr>
              <a:t>Sciences :</a:t>
            </a:r>
          </a:p>
          <a:p>
            <a:r>
              <a:rPr lang="en-US" sz="2000" dirty="0" err="1" smtClean="0">
                <a:solidFill>
                  <a:srgbClr val="FF0066"/>
                </a:solidFill>
              </a:rPr>
              <a:t>Fisika</a:t>
            </a:r>
            <a:endParaRPr lang="en-US" sz="2000" dirty="0" smtClean="0">
              <a:solidFill>
                <a:srgbClr val="FF0066"/>
              </a:solidFill>
            </a:endParaRPr>
          </a:p>
          <a:p>
            <a:r>
              <a:rPr lang="en-US" sz="2000" dirty="0" smtClean="0">
                <a:solidFill>
                  <a:srgbClr val="FF0066"/>
                </a:solidFill>
              </a:rPr>
              <a:t>Kimia</a:t>
            </a:r>
          </a:p>
          <a:p>
            <a:r>
              <a:rPr lang="en-US" sz="2000" dirty="0" err="1" smtClean="0">
                <a:solidFill>
                  <a:srgbClr val="FF0066"/>
                </a:solidFill>
              </a:rPr>
              <a:t>Biologi</a:t>
            </a:r>
            <a:endParaRPr lang="en-US" sz="2000" dirty="0" smtClean="0">
              <a:solidFill>
                <a:srgbClr val="FF0066"/>
              </a:solidFill>
            </a:endParaRPr>
          </a:p>
          <a:p>
            <a:r>
              <a:rPr lang="en-US" sz="2000" dirty="0" err="1" smtClean="0">
                <a:solidFill>
                  <a:srgbClr val="FF0066"/>
                </a:solidFill>
              </a:rPr>
              <a:t>Matematika</a:t>
            </a:r>
            <a:endParaRPr lang="en-US" sz="2000" dirty="0" smtClean="0">
              <a:solidFill>
                <a:srgbClr val="FF0066"/>
              </a:solidFill>
            </a:endParaRPr>
          </a:p>
          <a:p>
            <a:r>
              <a:rPr lang="en-US" sz="2000" dirty="0" err="1" smtClean="0">
                <a:solidFill>
                  <a:srgbClr val="FF0066"/>
                </a:solidFill>
              </a:rPr>
              <a:t>Metpen</a:t>
            </a:r>
            <a:endParaRPr lang="en-US" sz="2000" dirty="0" smtClean="0">
              <a:solidFill>
                <a:srgbClr val="FF0066"/>
              </a:solidFill>
            </a:endParaRPr>
          </a:p>
          <a:p>
            <a:r>
              <a:rPr lang="en-US" sz="2000" dirty="0" err="1" smtClean="0">
                <a:solidFill>
                  <a:srgbClr val="FF0066"/>
                </a:solidFill>
              </a:rPr>
              <a:t>Ilmu</a:t>
            </a:r>
            <a:r>
              <a:rPr lang="en-US" sz="2000" dirty="0" smtClean="0">
                <a:solidFill>
                  <a:srgbClr val="FF0066"/>
                </a:solidFill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</a:rPr>
              <a:t>bahan</a:t>
            </a:r>
            <a:endParaRPr lang="en-US" sz="2000" dirty="0" smtClean="0">
              <a:solidFill>
                <a:srgbClr val="FF0066"/>
              </a:solidFill>
            </a:endParaRPr>
          </a:p>
          <a:p>
            <a:r>
              <a:rPr lang="en-US" sz="2000" dirty="0" err="1" smtClean="0">
                <a:solidFill>
                  <a:srgbClr val="FF0066"/>
                </a:solidFill>
              </a:rPr>
              <a:t>Ilmu</a:t>
            </a:r>
            <a:r>
              <a:rPr lang="en-US" sz="2000" dirty="0" smtClean="0">
                <a:solidFill>
                  <a:srgbClr val="FF0066"/>
                </a:solidFill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</a:rPr>
              <a:t>ekonomi</a:t>
            </a:r>
            <a:endParaRPr lang="en-US" sz="2000" dirty="0" smtClean="0">
              <a:solidFill>
                <a:srgbClr val="FF0066"/>
              </a:solidFill>
            </a:endParaRPr>
          </a:p>
          <a:p>
            <a:r>
              <a:rPr lang="en-US" sz="2000" dirty="0" err="1" smtClean="0">
                <a:solidFill>
                  <a:srgbClr val="FF0066"/>
                </a:solidFill>
              </a:rPr>
              <a:t>Ilmu</a:t>
            </a:r>
            <a:r>
              <a:rPr lang="en-US" sz="2000" dirty="0" smtClean="0">
                <a:solidFill>
                  <a:srgbClr val="FF0066"/>
                </a:solidFill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</a:rPr>
              <a:t>sosial</a:t>
            </a:r>
            <a:endParaRPr lang="en-US" sz="2000" dirty="0" smtClean="0">
              <a:solidFill>
                <a:srgbClr val="FF0066"/>
              </a:solidFill>
            </a:endParaRPr>
          </a:p>
          <a:p>
            <a:r>
              <a:rPr lang="en-US" sz="2000" dirty="0" err="1" smtClean="0">
                <a:solidFill>
                  <a:srgbClr val="FF0066"/>
                </a:solidFill>
              </a:rPr>
              <a:t>Psikologi</a:t>
            </a:r>
            <a:endParaRPr lang="en-US" sz="2000" dirty="0" smtClean="0">
              <a:solidFill>
                <a:srgbClr val="FF0066"/>
              </a:solidFill>
            </a:endParaRPr>
          </a:p>
          <a:p>
            <a:r>
              <a:rPr lang="en-US" sz="2000" dirty="0" err="1" smtClean="0">
                <a:solidFill>
                  <a:srgbClr val="FF0066"/>
                </a:solidFill>
              </a:rPr>
              <a:t>Ilmu</a:t>
            </a:r>
            <a:r>
              <a:rPr lang="en-US" sz="2000" dirty="0" smtClean="0">
                <a:solidFill>
                  <a:srgbClr val="FF0066"/>
                </a:solidFill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</a:rPr>
              <a:t>Budaya</a:t>
            </a:r>
            <a:endParaRPr lang="en-US" sz="2000" dirty="0">
              <a:solidFill>
                <a:srgbClr val="FF0066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255639"/>
            <a:ext cx="8686800" cy="8873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just">
              <a:buFont typeface="Wingdings 2" pitchFamily="18" charset="2"/>
              <a:buNone/>
            </a:pP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Desain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merupakan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suatu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intergrasi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dari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berbagai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macam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bidang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keilmuan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075" name="Picture 3" descr="D:\13. Perkuliahan - STMIK ASIA\02. Metodologi Desain\gambar\Picture1(5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1612">
            <a:off x="6159254" y="3224191"/>
            <a:ext cx="2438400" cy="2895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781800" y="2209800"/>
            <a:ext cx="2031508" cy="1123454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r"/>
            <a:r>
              <a:rPr lang="en-US" sz="1600" dirty="0" err="1" smtClean="0">
                <a:solidFill>
                  <a:srgbClr val="0000FF"/>
                </a:solidFill>
              </a:rPr>
              <a:t>Integrasi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</a:rPr>
              <a:t>ilmu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</a:rPr>
              <a:t>fisika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</a:rPr>
              <a:t>pada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</a:rPr>
              <a:t>desain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i="1" dirty="0" smtClean="0">
                <a:solidFill>
                  <a:srgbClr val="0000FF"/>
                </a:solidFill>
              </a:rPr>
              <a:t>streamline</a:t>
            </a:r>
            <a:r>
              <a:rPr lang="en-US" sz="1600" dirty="0" smtClean="0">
                <a:solidFill>
                  <a:srgbClr val="0000FF"/>
                </a:solidFill>
              </a:rPr>
              <a:t> di era modern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0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609600" y="686177"/>
            <a:ext cx="2971800" cy="2941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Bidang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Teknologi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:</a:t>
            </a:r>
          </a:p>
          <a:p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Teknik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mesin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Teknik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elektro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Teknik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sipil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Teknik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komputer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Teknologi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produksi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Teknologi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bahan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material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533400" y="4800600"/>
            <a:ext cx="3200400" cy="1295400"/>
          </a:xfrm>
        </p:spPr>
        <p:txBody>
          <a:bodyPr>
            <a:no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</a:rPr>
              <a:t>Keterlibatan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</a:rPr>
              <a:t>secara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</a:rPr>
              <a:t>langsung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</a:rPr>
              <a:t>ilmu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</a:rPr>
              <a:t>teknik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</a:rPr>
              <a:t>sipil</a:t>
            </a:r>
            <a:r>
              <a:rPr lang="en-US" sz="1600" dirty="0" smtClean="0">
                <a:solidFill>
                  <a:srgbClr val="0000FF"/>
                </a:solidFill>
              </a:rPr>
              <a:t>, </a:t>
            </a:r>
            <a:r>
              <a:rPr lang="en-US" sz="1600" dirty="0" err="1" smtClean="0">
                <a:solidFill>
                  <a:srgbClr val="0000FF"/>
                </a:solidFill>
              </a:rPr>
              <a:t>teknologi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</a:rPr>
              <a:t>bahan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</a:rPr>
              <a:t>dan</a:t>
            </a:r>
            <a:r>
              <a:rPr lang="en-US" sz="1600" dirty="0" smtClean="0">
                <a:solidFill>
                  <a:srgbClr val="0000FF"/>
                </a:solidFill>
              </a:rPr>
              <a:t> material </a:t>
            </a:r>
            <a:r>
              <a:rPr lang="en-US" sz="1600" dirty="0" err="1" smtClean="0">
                <a:solidFill>
                  <a:srgbClr val="0000FF"/>
                </a:solidFill>
              </a:rPr>
              <a:t>dalam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</a:rPr>
              <a:t>desain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</a:rPr>
              <a:t>sebuah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</a:rPr>
              <a:t>jembatan</a:t>
            </a:r>
            <a:r>
              <a:rPr lang="en-US" sz="1600" dirty="0" smtClean="0">
                <a:solidFill>
                  <a:srgbClr val="0000FF"/>
                </a:solidFill>
              </a:rPr>
              <a:t>.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4098" name="Picture 2" descr="D:\13. Perkuliahan - STMIK ASIA\02. Metodologi Desain\gambar\civil_engineering_3_enlarge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80">
            <a:off x="4242861" y="914400"/>
            <a:ext cx="3834339" cy="2438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13. Perkuliahan - STMIK ASIA\02. Metodologi Desain\gambar\800px-FalkirkWheelSide_2004_SeanMcCle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1790">
            <a:off x="4267200" y="3684058"/>
            <a:ext cx="3733800" cy="26509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rved Right Arrow 4"/>
          <p:cNvSpPr/>
          <p:nvPr/>
        </p:nvSpPr>
        <p:spPr>
          <a:xfrm>
            <a:off x="5105400" y="3057743"/>
            <a:ext cx="685800" cy="1140143"/>
          </a:xfrm>
          <a:prstGeom prst="curved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59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2971800" cy="294201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Bidang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Seni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Rupa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:</a:t>
            </a:r>
          </a:p>
          <a:p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Estetika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Sejarah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seni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rupa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Nirmana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Filsafat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seni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dll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pic>
        <p:nvPicPr>
          <p:cNvPr id="5122" name="Picture 2" descr="D:\13. Perkuliahan - STMIK ASIA\02. Metodologi Desain\gambar\gebl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429">
            <a:off x="3974391" y="619152"/>
            <a:ext cx="4501508" cy="33761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13. Perkuliahan - STMIK ASIA\02. Metodologi Desain\gambar\ok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5762">
            <a:off x="754332" y="2874120"/>
            <a:ext cx="4428903" cy="33216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63833" y="4038600"/>
            <a:ext cx="3353467" cy="73377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“Indah” </a:t>
            </a:r>
            <a:r>
              <a:rPr lang="en-US" sz="3200" dirty="0" err="1" smtClean="0"/>
              <a:t>mana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486400" y="4495800"/>
            <a:ext cx="32004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600" dirty="0" err="1" smtClean="0"/>
              <a:t>Peran</a:t>
            </a:r>
            <a:r>
              <a:rPr lang="en-US" sz="1600" dirty="0" smtClean="0"/>
              <a:t> </a:t>
            </a:r>
            <a:r>
              <a:rPr lang="en-US" sz="1600" dirty="0" err="1" smtClean="0"/>
              <a:t>penting</a:t>
            </a:r>
            <a:r>
              <a:rPr lang="en-US" sz="1600" dirty="0" smtClean="0"/>
              <a:t> </a:t>
            </a:r>
            <a:r>
              <a:rPr lang="en-US" sz="1600" dirty="0" err="1" smtClean="0"/>
              <a:t>bidang</a:t>
            </a:r>
            <a:r>
              <a:rPr lang="en-US" sz="1600" dirty="0" smtClean="0"/>
              <a:t> </a:t>
            </a:r>
            <a:r>
              <a:rPr lang="en-US" sz="1600" dirty="0" err="1" smtClean="0"/>
              <a:t>seni</a:t>
            </a:r>
            <a:r>
              <a:rPr lang="en-US" sz="1600" dirty="0" smtClean="0"/>
              <a:t> </a:t>
            </a:r>
            <a:r>
              <a:rPr lang="en-US" sz="1600" dirty="0" err="1" smtClean="0"/>
              <a:t>rupa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filsafat</a:t>
            </a:r>
            <a:r>
              <a:rPr lang="en-US" sz="1600" dirty="0" smtClean="0"/>
              <a:t> </a:t>
            </a:r>
            <a:r>
              <a:rPr lang="en-US" sz="1600" dirty="0" err="1" smtClean="0"/>
              <a:t>keindahan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desain</a:t>
            </a:r>
            <a:r>
              <a:rPr lang="en-US" sz="1600" dirty="0" smtClean="0"/>
              <a:t> website.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0898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199" cy="533400"/>
          </a:xfrm>
        </p:spPr>
        <p:txBody>
          <a:bodyPr>
            <a:normAutofit fontScale="90000"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Dapat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dipahami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bahwa</a:t>
            </a:r>
            <a:r>
              <a:rPr lang="en-US" sz="3200" b="1" dirty="0" smtClean="0">
                <a:solidFill>
                  <a:srgbClr val="FF0000"/>
                </a:solidFill>
              </a:rPr>
              <a:t> 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828800" y="1528354"/>
            <a:ext cx="3429000" cy="3048000"/>
          </a:xfrm>
          <a:prstGeom prst="ellipse">
            <a:avLst/>
          </a:prstGeom>
          <a:solidFill>
            <a:srgbClr val="FF0000">
              <a:alpha val="60000"/>
            </a:srgb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886200" y="1524000"/>
            <a:ext cx="3429000" cy="3048000"/>
          </a:xfrm>
          <a:prstGeom prst="ellipse">
            <a:avLst/>
          </a:prstGeom>
          <a:solidFill>
            <a:srgbClr val="FFFF00">
              <a:alpha val="60000"/>
            </a:srgb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819400" y="3200400"/>
            <a:ext cx="3429000" cy="3048000"/>
          </a:xfrm>
          <a:prstGeom prst="ellipse">
            <a:avLst/>
          </a:prstGeom>
          <a:solidFill>
            <a:srgbClr val="92D050">
              <a:alpha val="60000"/>
            </a:srgb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2069068"/>
            <a:ext cx="133081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Seni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rupa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42227" y="2445603"/>
            <a:ext cx="1715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>
                <a:solidFill>
                  <a:schemeClr val="bg1"/>
                </a:solidFill>
              </a:rPr>
              <a:t>Filsafat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teori-teori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keindahan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1519" y="2069068"/>
            <a:ext cx="141268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Teknologi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2539425"/>
            <a:ext cx="1828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Mesin,elektronik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dan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engineering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1617" y="4843046"/>
            <a:ext cx="203908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B050"/>
                </a:solidFill>
              </a:rPr>
              <a:t>Sains</a:t>
            </a:r>
            <a:r>
              <a:rPr lang="en-US" b="1" dirty="0" smtClean="0">
                <a:solidFill>
                  <a:srgbClr val="00B050"/>
                </a:solidFill>
              </a:rPr>
              <a:t>/</a:t>
            </a:r>
            <a:r>
              <a:rPr lang="en-US" b="1" dirty="0" err="1" smtClean="0">
                <a:solidFill>
                  <a:srgbClr val="00B050"/>
                </a:solidFill>
              </a:rPr>
              <a:t>Keimuan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0" y="5147846"/>
            <a:ext cx="2387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B050"/>
                </a:solidFill>
              </a:rPr>
              <a:t>Ilmu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alam</a:t>
            </a:r>
            <a:r>
              <a:rPr lang="en-US" sz="1600" dirty="0" smtClean="0">
                <a:solidFill>
                  <a:srgbClr val="00B050"/>
                </a:solidFill>
              </a:rPr>
              <a:t>, </a:t>
            </a:r>
            <a:r>
              <a:rPr lang="en-US" sz="1600" dirty="0" err="1" smtClean="0">
                <a:solidFill>
                  <a:srgbClr val="00B050"/>
                </a:solidFill>
              </a:rPr>
              <a:t>Ilmu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sosial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00" y="3276600"/>
            <a:ext cx="1277914" cy="461665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Desain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248400" y="5562600"/>
            <a:ext cx="1955074" cy="6477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600" dirty="0" err="1" smtClean="0"/>
              <a:t>Bagan</a:t>
            </a:r>
            <a:r>
              <a:rPr lang="en-US" sz="1600" dirty="0" smtClean="0"/>
              <a:t> </a:t>
            </a:r>
            <a:r>
              <a:rPr lang="en-US" sz="1600" dirty="0" err="1" smtClean="0"/>
              <a:t>lintasan</a:t>
            </a:r>
            <a:r>
              <a:rPr lang="en-US" sz="1600" dirty="0" smtClean="0"/>
              <a:t> </a:t>
            </a:r>
            <a:r>
              <a:rPr lang="en-US" sz="1600" dirty="0" err="1" smtClean="0"/>
              <a:t>keilmuan</a:t>
            </a:r>
            <a:r>
              <a:rPr lang="en-US" sz="1600" dirty="0" smtClean="0"/>
              <a:t> </a:t>
            </a:r>
            <a:r>
              <a:rPr lang="en-US" sz="1600" dirty="0" err="1" smtClean="0"/>
              <a:t>desain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5410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/>
      <p:bldP spid="11" grpId="0" animBg="1"/>
      <p:bldP spid="12" grpId="0"/>
      <p:bldP spid="13" grpId="0" animBg="1"/>
      <p:bldP spid="14" grpId="0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393</TotalTime>
  <Words>1526</Words>
  <Application>Microsoft Office PowerPoint</Application>
  <PresentationFormat>On-screen Show (4:3)</PresentationFormat>
  <Paragraphs>269</Paragraphs>
  <Slides>36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Civic</vt:lpstr>
      <vt:lpstr>Visio</vt:lpstr>
      <vt:lpstr>DK 116 KONSEP TEKNOLOGI</vt:lpstr>
      <vt:lpstr>PowerPoint Presentation</vt:lpstr>
      <vt:lpstr>WHAT IS DESIGN ?</vt:lpstr>
      <vt:lpstr>WHAT IS DESIGN ?</vt:lpstr>
      <vt:lpstr>Konsep Keilmuan Desain</vt:lpstr>
      <vt:lpstr>Integrasi ilmu fisika pada desain streamline di era modern</vt:lpstr>
      <vt:lpstr>Keterlibatan secara langsung ilmu teknik sipil, teknologi bahan dan material dalam desain sebuah jembatan.</vt:lpstr>
      <vt:lpstr>“Indah” mana?</vt:lpstr>
      <vt:lpstr>Dapat dipahami bahwa :</vt:lpstr>
      <vt:lpstr>OBJECT DESIGN ?</vt:lpstr>
      <vt:lpstr>OBJECT DESIGN ?</vt:lpstr>
      <vt:lpstr>Evolusi Desain</vt:lpstr>
      <vt:lpstr>1. Craftsmanship</vt:lpstr>
      <vt:lpstr>PowerPoint Presentation</vt:lpstr>
      <vt:lpstr>2. Draughtsmanship</vt:lpstr>
      <vt:lpstr>PowerPoint Presentation</vt:lpstr>
      <vt:lpstr>3. New Design 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DESAIN DAN ANALISIS</vt:lpstr>
      <vt:lpstr>PERBEDAAN DESAIN DAN ANALISIS</vt:lpstr>
      <vt:lpstr>PERBEDAAN DESAIN DAN ANALISIS</vt:lpstr>
      <vt:lpstr>PERBEDAAN DESAIN DAN ANALISIS</vt:lpstr>
      <vt:lpstr>PERBEDAAN DESAIN DAN REPRODUKSI</vt:lpstr>
      <vt:lpstr>GOOD DESIGN VS BAD DESIGN </vt:lpstr>
      <vt:lpstr>Design Cycle </vt:lpstr>
      <vt:lpstr>GOOD ENGINEER</vt:lpstr>
      <vt:lpstr>GOOD ENGINEER</vt:lpstr>
      <vt:lpstr>BAD ENGINEER</vt:lpstr>
      <vt:lpstr>BAD ENGINEER</vt:lpstr>
      <vt:lpstr>DESAIN KASAR, SKESTSA AWAL</vt:lpstr>
      <vt:lpstr>KONTRUKSI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DK 116 KONSEP TEKNOLOGI</dc:title>
  <dc:creator/>
  <cp:lastModifiedBy>Arvianti</cp:lastModifiedBy>
  <cp:revision>35</cp:revision>
  <dcterms:created xsi:type="dcterms:W3CDTF">2006-08-16T00:00:00Z</dcterms:created>
  <dcterms:modified xsi:type="dcterms:W3CDTF">2014-12-04T12:05:22Z</dcterms:modified>
</cp:coreProperties>
</file>