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01" r:id="rId3"/>
    <p:sldId id="302" r:id="rId4"/>
    <p:sldId id="303" r:id="rId5"/>
    <p:sldId id="258" r:id="rId6"/>
    <p:sldId id="259" r:id="rId7"/>
    <p:sldId id="260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261" r:id="rId22"/>
    <p:sldId id="278" r:id="rId23"/>
    <p:sldId id="277" r:id="rId24"/>
    <p:sldId id="262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98FE9-B4C3-4E2C-AA77-178E5D6EAB59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85E9D-6E4D-43AD-B1DE-DAA541B3C1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955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11583C-3475-4DCD-B4F5-2A60AE4A5F6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805078-EBA6-4DEF-A39D-ED1E679DBAC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6C91BB-E4D9-4B26-A001-BA2340DE6119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2FCA7A-D56D-47C7-9B0A-B4029F1954DA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C8DC57-7853-47AF-BEE5-B535BA0EAAC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6FAD5F-6BDC-46A5-9046-E1847103C92B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77F53B-5535-4AE7-80EE-F850A25697B3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BC55C6-651E-40D1-98A1-4A43A0A6AAC6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477C26-0EDA-410A-8DFE-AF1BFD191CA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317EC9-58CE-4F75-9AEE-8D5C0357082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A5EC9B-C40C-4093-BBDB-8912DB581B4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FD3CDE-42AD-4EBA-9673-C3CBADF8DC4A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6834CA-8878-46A7-A356-51455FAE89A5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C4664C-30FE-4385-9F2B-3C61EDF1509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EAA611-92BE-4CD1-82E2-A989387306C1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56C487-11C0-4666-97D2-151E963F6CC3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46A-9CA5-406E-95B2-932E75F2DFAF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56A-BE2F-4210-8B0C-FE71274D3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46A-9CA5-406E-95B2-932E75F2DFAF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56A-BE2F-4210-8B0C-FE71274D3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46A-9CA5-406E-95B2-932E75F2DFAF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56A-BE2F-4210-8B0C-FE71274D3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C6CF-7CB7-4762-A759-7EB060F8B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8CDB9-2F4A-4ACB-B2DA-BAF6C250D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46A-9CA5-406E-95B2-932E75F2DFAF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56A-BE2F-4210-8B0C-FE71274D3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46A-9CA5-406E-95B2-932E75F2DFAF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56A-BE2F-4210-8B0C-FE71274D3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46A-9CA5-406E-95B2-932E75F2DFAF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56A-BE2F-4210-8B0C-FE71274D3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46A-9CA5-406E-95B2-932E75F2DFAF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56A-BE2F-4210-8B0C-FE71274D3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46A-9CA5-406E-95B2-932E75F2DFAF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56A-BE2F-4210-8B0C-FE71274D3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46A-9CA5-406E-95B2-932E75F2DFAF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56A-BE2F-4210-8B0C-FE71274D3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46A-9CA5-406E-95B2-932E75F2DFAF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56A-BE2F-4210-8B0C-FE71274D3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246A-9CA5-406E-95B2-932E75F2DFAF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56A-BE2F-4210-8B0C-FE71274D3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5246A-9CA5-406E-95B2-932E75F2DFAF}" type="datetimeFigureOut">
              <a:rPr lang="id-ID" smtClean="0"/>
              <a:pPr/>
              <a:t>23/09/2014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B056A-BE2F-4210-8B0C-FE71274D3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/>
          <a:lstStyle/>
          <a:p>
            <a:r>
              <a:rPr lang="id-ID" b="1" dirty="0" smtClean="0">
                <a:latin typeface="Britannic Bold" pitchFamily="34" charset="0"/>
              </a:rPr>
              <a:t>KALKULUS - I</a:t>
            </a:r>
            <a:endParaRPr lang="id-ID" b="1" dirty="0"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6400800" cy="1752600"/>
          </a:xfrm>
        </p:spPr>
        <p:txBody>
          <a:bodyPr/>
          <a:lstStyle/>
          <a:p>
            <a:pPr algn="r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Comic Sans MS" pitchFamily="66" charset="0"/>
              </a:rPr>
              <a:t>*Sifat-sifat aljabar bilangan real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Comic Sans MS" pitchFamily="66" charset="0"/>
              </a:rPr>
              <a:t>    </a:t>
            </a:r>
            <a:r>
              <a:rPr lang="en-US" sz="2800" smtClean="0">
                <a:solidFill>
                  <a:schemeClr val="tx2"/>
                </a:solidFill>
              </a:rPr>
              <a:t>Sifat – sifat aljabar menyatakan bahwa 2 bilangan real dapat ditambahkan, dikurangkan, dikalikan, dibagi (kecuali dengan 0) untuk memperoleh bilangan real yang baru.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tx2"/>
                </a:solidFill>
              </a:rPr>
              <a:t>   </a:t>
            </a:r>
            <a:r>
              <a:rPr lang="en-US" sz="2800" b="1" u="sng" smtClean="0">
                <a:solidFill>
                  <a:schemeClr val="tx2"/>
                </a:solidFill>
              </a:rPr>
              <a:t>contoh</a:t>
            </a:r>
            <a:r>
              <a:rPr lang="en-US" sz="2800" b="1" smtClean="0">
                <a:solidFill>
                  <a:schemeClr val="tx2"/>
                </a:solidFill>
              </a:rPr>
              <a:t>:</a:t>
            </a:r>
            <a:r>
              <a:rPr lang="en-US" sz="2800" u="sng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tx2"/>
                </a:solidFill>
              </a:rPr>
              <a:t>   2 + 5⅛ = 7⅛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tx2"/>
                </a:solidFill>
              </a:rPr>
              <a:t>   5-0,4 = 4,6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tx2"/>
                </a:solidFill>
              </a:rPr>
              <a:t>   4 x ¾=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tx2"/>
                </a:solidFill>
              </a:rPr>
              <a:t>   3 : 4 = 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Comic Sans MS" pitchFamily="66" charset="0"/>
              </a:rPr>
              <a:t>*Sifat-sifat urutan bilangan real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905000"/>
            <a:ext cx="8856662" cy="4456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Bilangan real </a:t>
            </a:r>
            <a:r>
              <a:rPr lang="en-US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  <a:r>
              <a:rPr lang="en-US" smtClean="0">
                <a:solidFill>
                  <a:schemeClr val="tx2"/>
                </a:solidFill>
              </a:rPr>
              <a:t> disebut bilangan </a:t>
            </a:r>
            <a:r>
              <a:rPr lang="en-US" b="1" smtClean="0">
                <a:solidFill>
                  <a:schemeClr val="tx2"/>
                </a:solidFill>
              </a:rPr>
              <a:t>positif</a:t>
            </a:r>
            <a:r>
              <a:rPr lang="en-US" smtClean="0">
                <a:solidFill>
                  <a:schemeClr val="tx2"/>
                </a:solidFill>
              </a:rPr>
              <a:t>, jika </a:t>
            </a:r>
            <a:r>
              <a:rPr lang="en-US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  <a:r>
              <a:rPr lang="en-US" smtClean="0">
                <a:solidFill>
                  <a:schemeClr val="tx2"/>
                </a:solidFill>
              </a:rPr>
              <a:t> nilainya lebih besar dari 0, ditulis </a:t>
            </a:r>
            <a:r>
              <a:rPr lang="en-US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  <a:r>
              <a:rPr lang="en-US" smtClean="0">
                <a:solidFill>
                  <a:schemeClr val="tx2"/>
                </a:solidFill>
              </a:rPr>
              <a:t> &gt;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u="sng" smtClean="0">
                <a:solidFill>
                  <a:schemeClr val="tx2"/>
                </a:solidFill>
              </a:rPr>
              <a:t>contoh </a:t>
            </a:r>
            <a:r>
              <a:rPr lang="en-US" smtClean="0">
                <a:solidFill>
                  <a:schemeClr val="tx2"/>
                </a:solidFill>
              </a:rPr>
              <a:t>: 5 adalah bilangan positif, karena 5 &gt;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Bilangan real a lebih kecil dari b, ditulis a &lt; b,  jika b – a positif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u="sng" smtClean="0">
                <a:solidFill>
                  <a:schemeClr val="tx2"/>
                </a:solidFill>
              </a:rPr>
              <a:t>contoh</a:t>
            </a:r>
            <a:r>
              <a:rPr lang="en-US" smtClean="0">
                <a:solidFill>
                  <a:schemeClr val="tx2"/>
                </a:solidFill>
              </a:rPr>
              <a:t> : 2 &lt; 5 karena 5 – 2 = 3 &gt; 0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400" smtClean="0">
                <a:latin typeface="Trebuchet MS" pitchFamily="34" charset="0"/>
              </a:rPr>
              <a:t>Untuk setiap bilangan real a, b dan c berlaku sifat urutan berikut: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81200"/>
            <a:ext cx="748665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2"/>
                </a:solidFill>
                <a:latin typeface="Trebuchet MS" pitchFamily="34" charset="0"/>
              </a:rPr>
              <a:t>a &lt; b </a:t>
            </a:r>
            <a:r>
              <a:rPr lang="en-US" sz="2800" smtClean="0">
                <a:solidFill>
                  <a:schemeClr val="tx2"/>
                </a:solidFill>
                <a:latin typeface="Trebuchet MS" pitchFamily="34" charset="0"/>
                <a:sym typeface="Symbol" pitchFamily="18" charset="2"/>
              </a:rPr>
              <a:t> a + c &lt; b + c</a:t>
            </a:r>
          </a:p>
          <a:p>
            <a:pPr eaLnBrk="1" hangingPunct="1"/>
            <a:r>
              <a:rPr lang="en-US" sz="2800" smtClean="0">
                <a:solidFill>
                  <a:schemeClr val="tx2"/>
                </a:solidFill>
                <a:latin typeface="Trebuchet MS" pitchFamily="34" charset="0"/>
                <a:sym typeface="Symbol" pitchFamily="18" charset="2"/>
              </a:rPr>
              <a:t>a &lt; b  a - c &lt; b – c</a:t>
            </a:r>
          </a:p>
          <a:p>
            <a:pPr eaLnBrk="1" hangingPunct="1"/>
            <a:r>
              <a:rPr lang="en-US" sz="2800" smtClean="0">
                <a:solidFill>
                  <a:schemeClr val="tx2"/>
                </a:solidFill>
                <a:latin typeface="Trebuchet MS" pitchFamily="34" charset="0"/>
                <a:sym typeface="Symbol" pitchFamily="18" charset="2"/>
              </a:rPr>
              <a:t>a &lt; b, c &gt; 0  ac &lt; bc</a:t>
            </a:r>
          </a:p>
          <a:p>
            <a:pPr eaLnBrk="1" hangingPunct="1"/>
            <a:r>
              <a:rPr lang="en-US" sz="2800" smtClean="0">
                <a:solidFill>
                  <a:schemeClr val="tx2"/>
                </a:solidFill>
                <a:latin typeface="Trebuchet MS" pitchFamily="34" charset="0"/>
                <a:sym typeface="Symbol" pitchFamily="18" charset="2"/>
              </a:rPr>
              <a:t>a &lt; b, c &lt; 0  ac &gt; bc</a:t>
            </a:r>
          </a:p>
          <a:p>
            <a:pPr eaLnBrk="1" hangingPunct="1"/>
            <a:r>
              <a:rPr lang="en-US" sz="2800" smtClean="0">
                <a:solidFill>
                  <a:schemeClr val="tx2"/>
                </a:solidFill>
                <a:latin typeface="Trebuchet MS" pitchFamily="34" charset="0"/>
                <a:sym typeface="Symbol" pitchFamily="18" charset="2"/>
              </a:rPr>
              <a:t>a &gt; 0   </a:t>
            </a:r>
          </a:p>
          <a:p>
            <a:pPr eaLnBrk="1" hangingPunct="1"/>
            <a:endParaRPr lang="en-US" sz="2800" smtClean="0">
              <a:solidFill>
                <a:schemeClr val="tx2"/>
              </a:solidFill>
              <a:latin typeface="Trebuchet MS" pitchFamily="34" charset="0"/>
              <a:sym typeface="Symbol" pitchFamily="18" charset="2"/>
            </a:endParaRPr>
          </a:p>
          <a:p>
            <a:pPr eaLnBrk="1" hangingPunct="1"/>
            <a:r>
              <a:rPr lang="en-US" sz="2800" smtClean="0">
                <a:solidFill>
                  <a:schemeClr val="tx2"/>
                </a:solidFill>
                <a:latin typeface="Trebuchet MS" pitchFamily="34" charset="0"/>
                <a:sym typeface="Symbol" pitchFamily="18" charset="2"/>
              </a:rPr>
              <a:t>Jika a dan b bertanda sama maka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tx2"/>
                </a:solidFill>
                <a:latin typeface="Trebuchet MS" pitchFamily="34" charset="0"/>
                <a:sym typeface="Symbol" pitchFamily="18" charset="2"/>
              </a:rPr>
              <a:t>   </a:t>
            </a:r>
          </a:p>
          <a:p>
            <a:pPr eaLnBrk="1" hangingPunct="1"/>
            <a:endParaRPr lang="en-US" sz="2800" smtClean="0">
              <a:solidFill>
                <a:schemeClr val="tx2"/>
              </a:solidFill>
              <a:latin typeface="Trebuchet MS" pitchFamily="34" charset="0"/>
              <a:sym typeface="Symbol" pitchFamily="18" charset="2"/>
            </a:endParaRPr>
          </a:p>
          <a:p>
            <a:pPr eaLnBrk="1" hangingPunct="1"/>
            <a:endParaRPr lang="en-US" sz="2800" smtClean="0">
              <a:solidFill>
                <a:schemeClr val="tx2"/>
              </a:solidFill>
              <a:latin typeface="Trebuchet MS" pitchFamily="34" charset="0"/>
              <a:sym typeface="Symbol" pitchFamily="18" charset="2"/>
            </a:endParaRP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46350" y="3957638"/>
          <a:ext cx="88265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380880" imgH="393480" progId="">
                  <p:embed/>
                </p:oleObj>
              </mc:Choice>
              <mc:Fallback>
                <p:oleObj name="Equation" r:id="rId4" imgW="380880" imgH="3934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3957638"/>
                        <a:ext cx="882650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661150" y="4876800"/>
          <a:ext cx="21780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150" y="4876800"/>
                        <a:ext cx="21780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81000" y="304800"/>
            <a:ext cx="8458200" cy="563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Comic Sans MS" pitchFamily="66" charset="0"/>
              </a:rPr>
              <a:t>*Sifat kelengkapan bilangan real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mic Sans MS" pitchFamily="66" charset="0"/>
              </a:rPr>
              <a:t>	</a:t>
            </a:r>
            <a:r>
              <a:rPr lang="en-US" sz="2400" b="1" smtClean="0">
                <a:solidFill>
                  <a:schemeClr val="tx2"/>
                </a:solidFill>
              </a:rPr>
              <a:t>Sifat kelengkapan</a:t>
            </a:r>
            <a:r>
              <a:rPr lang="en-US" sz="2400" smtClean="0">
                <a:solidFill>
                  <a:schemeClr val="tx2"/>
                </a:solidFill>
              </a:rPr>
              <a:t> dari himpunan bilangan real secara garis besar menyatakan bahwa terdapat cukup banyak bilangan – bilangan real untuk mengisi garis bilangan real secara lengkap sehingga tidak ada setitikpun celah diantaranya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tx2"/>
                </a:solidFill>
              </a:rPr>
              <a:t>   </a:t>
            </a:r>
            <a:r>
              <a:rPr lang="en-US" sz="2400" u="sng" smtClean="0">
                <a:solidFill>
                  <a:schemeClr val="tx2"/>
                </a:solidFill>
              </a:rPr>
              <a:t>Contoh</a:t>
            </a:r>
            <a:r>
              <a:rPr lang="en-US" sz="2400" smtClean="0">
                <a:solidFill>
                  <a:schemeClr val="tx2"/>
                </a:solidFill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tx2"/>
                </a:solidFill>
              </a:rPr>
              <a:t>   	Nyatakanlah apakah masing-masing yang berikut benar atau salah!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tx2"/>
                </a:solidFill>
              </a:rPr>
              <a:t>   a. -2 &lt; -5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tx2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tx2"/>
                </a:solidFill>
              </a:rPr>
              <a:t>   b. 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066800" y="5105400"/>
          <a:ext cx="8509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469800" imgH="393480" progId="">
                  <p:embed/>
                </p:oleObj>
              </mc:Choice>
              <mc:Fallback>
                <p:oleObj name="Equation" r:id="rId4" imgW="469800" imgH="3934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05400"/>
                        <a:ext cx="85090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14400" y="1282700"/>
            <a:ext cx="7848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/>
            <a:endParaRPr lang="en-US" sz="2000">
              <a:latin typeface="Comic Sans MS" pitchFamily="66" charset="0"/>
            </a:endParaRPr>
          </a:p>
          <a:p>
            <a:r>
              <a:rPr lang="en-US" sz="2400" b="1">
                <a:solidFill>
                  <a:schemeClr val="tx2"/>
                </a:solidFill>
              </a:rPr>
              <a:t>Interval</a:t>
            </a:r>
            <a:r>
              <a:rPr lang="en-US" sz="2400">
                <a:solidFill>
                  <a:schemeClr val="tx2"/>
                </a:solidFill>
              </a:rPr>
              <a:t> adalah suatu himpunan bagian dari garis bilangan real yang mengandung paling sedikit 2 bilangan real yang berbeda dan semua bilangan real yang terletak diantara keduanya.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smtClean="0">
                <a:latin typeface="Comic Sans MS" pitchFamily="66" charset="0"/>
              </a:rPr>
              <a:t>Interval bilangan real</a:t>
            </a:r>
          </a:p>
        </p:txBody>
      </p:sp>
      <p:graphicFrame>
        <p:nvGraphicFramePr>
          <p:cNvPr id="22532" name="Group 4"/>
          <p:cNvGraphicFramePr>
            <a:graphicFrameLocks noGrp="1"/>
          </p:cNvGraphicFramePr>
          <p:nvPr>
            <p:ph idx="4294967295"/>
          </p:nvPr>
        </p:nvGraphicFramePr>
        <p:xfrm>
          <a:off x="755650" y="3392488"/>
          <a:ext cx="8229600" cy="3205163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3205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Untuk setiap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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[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] = {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|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≤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≤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} disebut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interval tutup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[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b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) = {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 |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 ≤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 &lt;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b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} disebut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interval setengah tertutup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atau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 terbuka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b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] = {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 |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 &lt;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 ≤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b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} </a:t>
                      </a: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disebut </a:t>
                      </a:r>
                      <a:r>
                        <a:rPr kumimoji="0" lang="sv-S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interval setengah terbuka </a:t>
                      </a: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atau</a:t>
                      </a:r>
                      <a:r>
                        <a:rPr kumimoji="0" lang="sv-S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 tertutup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b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) = {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 |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 &lt;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 &lt;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b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} disebut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Mincho" pitchFamily="49" charset="-128"/>
                        </a:rPr>
                        <a:t>interval terbuka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smtClean="0">
                <a:latin typeface="Comic Sans MS" pitchFamily="66" charset="0"/>
              </a:rPr>
              <a:t>Interval – interval tak hingga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8229600" cy="4525963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(–∞, </a:t>
            </a:r>
            <a:r>
              <a:rPr lang="en-US" i="1" smtClean="0"/>
              <a:t>b</a:t>
            </a:r>
            <a:r>
              <a:rPr lang="en-US" smtClean="0"/>
              <a:t>] = {</a:t>
            </a:r>
            <a:r>
              <a:rPr lang="en-US" i="1" smtClean="0"/>
              <a:t>x</a:t>
            </a:r>
            <a:r>
              <a:rPr lang="en-US" smtClean="0"/>
              <a:t> | </a:t>
            </a:r>
            <a:r>
              <a:rPr lang="en-US" i="1" smtClean="0"/>
              <a:t>x</a:t>
            </a:r>
            <a:r>
              <a:rPr lang="en-US" smtClean="0"/>
              <a:t> ≤ </a:t>
            </a:r>
            <a:r>
              <a:rPr lang="en-US" i="1" smtClean="0"/>
              <a:t>b</a:t>
            </a:r>
            <a:r>
              <a:rPr lang="en-US" smtClean="0"/>
              <a:t>}</a:t>
            </a:r>
          </a:p>
          <a:p>
            <a:pPr marL="609600" indent="-609600" eaLnBrk="1" hangingPunct="1"/>
            <a:r>
              <a:rPr lang="en-US" smtClean="0"/>
              <a:t>(–∞, </a:t>
            </a:r>
            <a:r>
              <a:rPr lang="en-US" i="1" smtClean="0"/>
              <a:t>b</a:t>
            </a:r>
            <a:r>
              <a:rPr lang="en-US" smtClean="0"/>
              <a:t>) = {</a:t>
            </a:r>
            <a:r>
              <a:rPr lang="en-US" i="1" smtClean="0"/>
              <a:t>x</a:t>
            </a:r>
            <a:r>
              <a:rPr lang="en-US" smtClean="0"/>
              <a:t> | </a:t>
            </a:r>
            <a:r>
              <a:rPr lang="en-US" i="1" smtClean="0"/>
              <a:t>x</a:t>
            </a:r>
            <a:r>
              <a:rPr lang="en-US" smtClean="0"/>
              <a:t> &lt; </a:t>
            </a:r>
            <a:r>
              <a:rPr lang="en-US" i="1" smtClean="0"/>
              <a:t>b</a:t>
            </a:r>
            <a:r>
              <a:rPr lang="en-US" smtClean="0"/>
              <a:t>}</a:t>
            </a:r>
          </a:p>
          <a:p>
            <a:pPr marL="609600" indent="-609600" eaLnBrk="1" hangingPunct="1"/>
            <a:r>
              <a:rPr lang="en-US" smtClean="0"/>
              <a:t>(</a:t>
            </a:r>
            <a:r>
              <a:rPr lang="en-US" i="1" smtClean="0"/>
              <a:t>a</a:t>
            </a:r>
            <a:r>
              <a:rPr lang="en-US" smtClean="0"/>
              <a:t>, ∞] = {</a:t>
            </a:r>
            <a:r>
              <a:rPr lang="en-US" i="1" smtClean="0"/>
              <a:t>x</a:t>
            </a:r>
            <a:r>
              <a:rPr lang="en-US" smtClean="0"/>
              <a:t> | </a:t>
            </a:r>
            <a:r>
              <a:rPr lang="en-US" i="1" smtClean="0"/>
              <a:t>x</a:t>
            </a:r>
            <a:r>
              <a:rPr lang="en-US" smtClean="0"/>
              <a:t> ≥ </a:t>
            </a:r>
            <a:r>
              <a:rPr lang="en-US" i="1" smtClean="0"/>
              <a:t>a</a:t>
            </a:r>
            <a:r>
              <a:rPr lang="en-US" smtClean="0"/>
              <a:t>}</a:t>
            </a:r>
          </a:p>
          <a:p>
            <a:pPr marL="609600" indent="-609600" eaLnBrk="1" hangingPunct="1"/>
            <a:r>
              <a:rPr lang="en-US" smtClean="0"/>
              <a:t>(</a:t>
            </a:r>
            <a:r>
              <a:rPr lang="en-US" i="1" smtClean="0"/>
              <a:t>a</a:t>
            </a:r>
            <a:r>
              <a:rPr lang="en-US" smtClean="0"/>
              <a:t>, ∞) = {</a:t>
            </a:r>
            <a:r>
              <a:rPr lang="en-US" i="1" smtClean="0"/>
              <a:t>x</a:t>
            </a:r>
            <a:r>
              <a:rPr lang="en-US" smtClean="0"/>
              <a:t> | </a:t>
            </a:r>
            <a:r>
              <a:rPr lang="en-US" i="1" smtClean="0"/>
              <a:t>x</a:t>
            </a:r>
            <a:r>
              <a:rPr lang="en-US" smtClean="0"/>
              <a:t> &gt; </a:t>
            </a:r>
            <a:r>
              <a:rPr lang="en-US" i="1" smtClean="0"/>
              <a:t>a</a:t>
            </a:r>
            <a:r>
              <a:rPr lang="en-US" smtClean="0"/>
              <a:t>}</a:t>
            </a:r>
          </a:p>
          <a:p>
            <a:pPr marL="609600" indent="-609600" eaLnBrk="1" hangingPunct="1"/>
            <a:r>
              <a:rPr lang="en-US" smtClean="0"/>
              <a:t>(–∞, ∞] = {</a:t>
            </a:r>
            <a:r>
              <a:rPr lang="en-US" i="1" smtClean="0"/>
              <a:t>x</a:t>
            </a:r>
            <a:r>
              <a:rPr lang="en-US" smtClean="0"/>
              <a:t> | </a:t>
            </a:r>
            <a:r>
              <a:rPr lang="en-US" i="1" smtClean="0"/>
              <a:t>x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</a:t>
            </a:r>
            <a:r>
              <a:rPr lang="en-US" i="1" smtClean="0"/>
              <a:t>R</a:t>
            </a:r>
            <a:r>
              <a:rPr lang="en-US" smtClean="0"/>
              <a:t>}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14400" y="1752600"/>
            <a:ext cx="70104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8001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latin typeface="Comic Sans MS" pitchFamily="66" charset="0"/>
              </a:rPr>
              <a:t>Ketidaksamaan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2954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</a:rPr>
              <a:t>Menyelesaikan ketidaksamaan dalam </a:t>
            </a:r>
            <a:r>
              <a:rPr lang="en-US" sz="2400" i="1" smtClean="0">
                <a:solidFill>
                  <a:schemeClr val="tx2"/>
                </a:solidFill>
              </a:rPr>
              <a:t>x</a:t>
            </a:r>
            <a:r>
              <a:rPr lang="en-US" sz="2400" smtClean="0">
                <a:solidFill>
                  <a:schemeClr val="tx2"/>
                </a:solidFill>
              </a:rPr>
              <a:t> berarti mencari interval atau interval-interval dari bilangan yang memenuhi ketidaksamaan tersebut.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</a:rPr>
              <a:t>Cara menyelesaikan ketidaksamaan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tx2"/>
                </a:solidFill>
              </a:rPr>
              <a:t>	1. tambahkan kedua sisi dengan bilangan yang sama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tx2"/>
                </a:solidFill>
              </a:rPr>
              <a:t>	2. kalikan kedua sisi dengan bilangan positif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tx2"/>
                </a:solidFill>
              </a:rPr>
              <a:t>	3. kalikan kedua sisi dengan bilangan negatif, tapi tanda    ketidaksaman berubah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400" smtClean="0">
                <a:solidFill>
                  <a:schemeClr val="tx2"/>
                </a:solidFill>
              </a:rPr>
              <a:t>   </a:t>
            </a:r>
            <a:r>
              <a:rPr lang="sv-SE" sz="2400" b="1" u="sng" smtClean="0">
                <a:solidFill>
                  <a:schemeClr val="tx2"/>
                </a:solidFill>
              </a:rPr>
              <a:t>Contoh</a:t>
            </a:r>
            <a:r>
              <a:rPr lang="sv-SE" sz="2400" smtClean="0">
                <a:solidFill>
                  <a:schemeClr val="tx2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400" smtClean="0">
                <a:solidFill>
                  <a:schemeClr val="tx2"/>
                </a:solidFill>
              </a:rPr>
              <a:t>	Selesaikan ketidaksamaan berikut dan gambarkanlah kumpulan solusinya pada garis bilangan real!</a:t>
            </a: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tx2"/>
                </a:solidFill>
              </a:rPr>
              <a:t>	a.  5</a:t>
            </a:r>
            <a:r>
              <a:rPr lang="en-US" sz="2400" i="1" smtClean="0">
                <a:solidFill>
                  <a:schemeClr val="tx2"/>
                </a:solidFill>
              </a:rPr>
              <a:t>x</a:t>
            </a:r>
            <a:r>
              <a:rPr lang="en-US" sz="2400" smtClean="0">
                <a:solidFill>
                  <a:schemeClr val="tx2"/>
                </a:solidFill>
              </a:rPr>
              <a:t> – 3 ≤ 7 - 3</a:t>
            </a:r>
            <a:r>
              <a:rPr lang="en-US" sz="2400" i="1" smtClean="0">
                <a:solidFill>
                  <a:schemeClr val="tx2"/>
                </a:solidFill>
              </a:rPr>
              <a:t>x</a:t>
            </a:r>
            <a:r>
              <a:rPr lang="en-US" sz="2400" smtClean="0">
                <a:solidFill>
                  <a:schemeClr val="tx2"/>
                </a:solidFill>
              </a:rPr>
              <a:t> 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tx2"/>
                </a:solidFill>
              </a:rPr>
              <a:t>   	b. 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tx2"/>
                </a:solidFill>
              </a:rPr>
              <a:t>      c. (</a:t>
            </a:r>
            <a:r>
              <a:rPr lang="en-US" sz="2400" i="1" smtClean="0">
                <a:solidFill>
                  <a:schemeClr val="tx2"/>
                </a:solidFill>
              </a:rPr>
              <a:t>x</a:t>
            </a:r>
            <a:r>
              <a:rPr lang="en-US" sz="2400" smtClean="0">
                <a:solidFill>
                  <a:schemeClr val="tx2"/>
                </a:solidFill>
              </a:rPr>
              <a:t> – 1)</a:t>
            </a:r>
            <a:r>
              <a:rPr lang="en-US" sz="2400" baseline="30000" smtClean="0">
                <a:solidFill>
                  <a:schemeClr val="tx2"/>
                </a:solidFill>
              </a:rPr>
              <a:t>2</a:t>
            </a:r>
            <a:r>
              <a:rPr lang="en-US" sz="2400" smtClean="0">
                <a:solidFill>
                  <a:schemeClr val="tx2"/>
                </a:solidFill>
              </a:rPr>
              <a:t> ≤ 4</a:t>
            </a:r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00" y="5715000"/>
            <a:ext cx="1011238" cy="6953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smtClean="0">
                <a:latin typeface="Comic Sans MS" pitchFamily="66" charset="0"/>
              </a:rPr>
              <a:t>Nilai Mutlak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400" smtClean="0">
                <a:solidFill>
                  <a:srgbClr val="000000"/>
                </a:solidFill>
                <a:ea typeface="MS Mincho" pitchFamily="49" charset="-128"/>
              </a:rPr>
              <a:t>Definisi nilai mutlak 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000000"/>
              </a:solidFill>
              <a:ea typeface="MS Mincho" pitchFamily="49" charset="-128"/>
            </a:endParaRPr>
          </a:p>
          <a:p>
            <a:pPr algn="just" eaLnBrk="1" hangingPunct="1">
              <a:lnSpc>
                <a:spcPct val="90000"/>
              </a:lnSpc>
            </a:pPr>
            <a:endParaRPr lang="en-US" sz="2400" smtClean="0">
              <a:solidFill>
                <a:srgbClr val="000000"/>
              </a:solidFill>
              <a:ea typeface="MS Mincho" pitchFamily="49" charset="-128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  <a:ea typeface="MS Mincho" pitchFamily="49" charset="-128"/>
              </a:rPr>
              <a:t>Jadi |</a:t>
            </a:r>
            <a:r>
              <a:rPr lang="en-US" sz="2400" i="1" smtClean="0">
                <a:solidFill>
                  <a:srgbClr val="000000"/>
                </a:solidFill>
                <a:ea typeface="MS Mincho" pitchFamily="49" charset="-128"/>
              </a:rPr>
              <a:t>x</a:t>
            </a:r>
            <a:r>
              <a:rPr lang="en-US" sz="2400" smtClean="0">
                <a:solidFill>
                  <a:srgbClr val="000000"/>
                </a:solidFill>
                <a:ea typeface="MS Mincho" pitchFamily="49" charset="-128"/>
              </a:rPr>
              <a:t>|</a:t>
            </a:r>
            <a:r>
              <a:rPr lang="en-US" sz="2400" i="1" smtClean="0">
                <a:solidFill>
                  <a:srgbClr val="000000"/>
                </a:solidFill>
                <a:ea typeface="MS Mincho" pitchFamily="49" charset="-128"/>
              </a:rPr>
              <a:t>≥</a:t>
            </a:r>
            <a:r>
              <a:rPr lang="en-US" sz="2400" smtClean="0">
                <a:solidFill>
                  <a:srgbClr val="000000"/>
                </a:solidFill>
                <a:ea typeface="MS Mincho" pitchFamily="49" charset="-128"/>
              </a:rPr>
              <a:t> 0 untuk setiap bilangan real </a:t>
            </a:r>
            <a:r>
              <a:rPr lang="en-US" sz="2400" i="1" smtClean="0">
                <a:solidFill>
                  <a:srgbClr val="000000"/>
                </a:solidFill>
                <a:ea typeface="MS Mincho" pitchFamily="49" charset="-128"/>
              </a:rPr>
              <a:t>x</a:t>
            </a:r>
            <a:r>
              <a:rPr lang="en-US" sz="2400" smtClean="0">
                <a:solidFill>
                  <a:srgbClr val="000000"/>
                </a:solidFill>
                <a:ea typeface="MS Mincho" pitchFamily="49" charset="-128"/>
              </a:rPr>
              <a:t> dan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0000"/>
                </a:solidFill>
                <a:ea typeface="MS Mincho" pitchFamily="49" charset="-128"/>
              </a:rPr>
              <a:t>	|</a:t>
            </a:r>
            <a:r>
              <a:rPr lang="en-US" sz="2400" i="1" smtClean="0">
                <a:solidFill>
                  <a:srgbClr val="000000"/>
                </a:solidFill>
                <a:ea typeface="MS Mincho" pitchFamily="49" charset="-128"/>
              </a:rPr>
              <a:t>x</a:t>
            </a:r>
            <a:r>
              <a:rPr lang="en-US" sz="2400" smtClean="0">
                <a:solidFill>
                  <a:srgbClr val="000000"/>
                </a:solidFill>
                <a:ea typeface="MS Mincho" pitchFamily="49" charset="-128"/>
              </a:rPr>
              <a:t>| = 0 jika dan hanya jika  </a:t>
            </a:r>
            <a:r>
              <a:rPr lang="en-US" sz="2400" i="1" smtClean="0">
                <a:solidFill>
                  <a:srgbClr val="000000"/>
                </a:solidFill>
                <a:ea typeface="MS Mincho" pitchFamily="49" charset="-128"/>
              </a:rPr>
              <a:t>x</a:t>
            </a:r>
            <a:r>
              <a:rPr lang="en-US" sz="2400" smtClean="0">
                <a:solidFill>
                  <a:srgbClr val="000000"/>
                </a:solidFill>
                <a:ea typeface="MS Mincho" pitchFamily="49" charset="-128"/>
              </a:rPr>
              <a:t> = 0.</a:t>
            </a:r>
          </a:p>
          <a:p>
            <a:pPr algn="just" eaLnBrk="1" hangingPunct="1">
              <a:lnSpc>
                <a:spcPct val="90000"/>
              </a:lnSpc>
            </a:pPr>
            <a:endParaRPr lang="en-US" sz="2400" smtClean="0">
              <a:solidFill>
                <a:srgbClr val="000000"/>
              </a:solidFill>
              <a:ea typeface="MS Mincho" pitchFamily="49" charset="-128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  <a:ea typeface="MS Mincho" pitchFamily="49" charset="-128"/>
              </a:rPr>
              <a:t>|</a:t>
            </a:r>
            <a:r>
              <a:rPr lang="en-US" sz="2400" i="1" smtClean="0">
                <a:solidFill>
                  <a:srgbClr val="000000"/>
                </a:solidFill>
                <a:ea typeface="MS Mincho" pitchFamily="49" charset="-128"/>
              </a:rPr>
              <a:t>x|</a:t>
            </a:r>
            <a:r>
              <a:rPr lang="en-US" sz="2400" smtClean="0">
                <a:solidFill>
                  <a:srgbClr val="000000"/>
                </a:solidFill>
                <a:ea typeface="MS Mincho" pitchFamily="49" charset="-128"/>
              </a:rPr>
              <a:t> dapat juga didefinisikan sebagai:</a:t>
            </a:r>
            <a:endParaRPr lang="sv-SE" sz="2400" smtClean="0">
              <a:solidFill>
                <a:srgbClr val="000000"/>
              </a:solidFill>
              <a:ea typeface="MS Mincho" pitchFamily="49" charset="-128"/>
            </a:endParaRPr>
          </a:p>
          <a:p>
            <a:pPr algn="just" eaLnBrk="1" hangingPunct="1">
              <a:lnSpc>
                <a:spcPct val="90000"/>
              </a:lnSpc>
            </a:pPr>
            <a:endParaRPr lang="sv-SE" sz="2400" smtClean="0">
              <a:solidFill>
                <a:srgbClr val="000000"/>
              </a:solidFill>
              <a:ea typeface="MS Mincho" pitchFamily="49" charset="-128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sv-SE" sz="2400" smtClean="0">
                <a:solidFill>
                  <a:srgbClr val="000000"/>
                </a:solidFill>
                <a:ea typeface="MS Mincho" pitchFamily="49" charset="-128"/>
              </a:rPr>
              <a:t>Secara Geometri: </a:t>
            </a:r>
            <a:endParaRPr lang="en-US" sz="2400" smtClean="0">
              <a:solidFill>
                <a:srgbClr val="000000"/>
              </a:solidFill>
              <a:ea typeface="MS Mincho" pitchFamily="49" charset="-128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0000"/>
                </a:solidFill>
                <a:ea typeface="MS Mincho" pitchFamily="49" charset="-128"/>
              </a:rPr>
              <a:t>      |</a:t>
            </a:r>
            <a:r>
              <a:rPr lang="en-US" sz="2400" i="1" smtClean="0">
                <a:solidFill>
                  <a:srgbClr val="000000"/>
                </a:solidFill>
                <a:ea typeface="MS Mincho" pitchFamily="49" charset="-128"/>
              </a:rPr>
              <a:t>x|</a:t>
            </a:r>
            <a:r>
              <a:rPr lang="en-US" sz="2400" smtClean="0">
                <a:solidFill>
                  <a:srgbClr val="000000"/>
                </a:solidFill>
                <a:ea typeface="MS Mincho" pitchFamily="49" charset="-128"/>
              </a:rPr>
              <a:t> </a:t>
            </a:r>
            <a:r>
              <a:rPr lang="sv-SE" sz="2400" smtClean="0">
                <a:solidFill>
                  <a:srgbClr val="000000"/>
                </a:solidFill>
                <a:ea typeface="MS Mincho" pitchFamily="49" charset="-128"/>
              </a:rPr>
              <a:t>menyatakan jarak dari </a:t>
            </a:r>
            <a:r>
              <a:rPr lang="en-US" sz="2400" i="1" smtClean="0">
                <a:solidFill>
                  <a:srgbClr val="000000"/>
                </a:solidFill>
                <a:ea typeface="MS Mincho" pitchFamily="49" charset="-128"/>
              </a:rPr>
              <a:t>x</a:t>
            </a:r>
            <a:r>
              <a:rPr lang="sv-SE" sz="2400" smtClean="0">
                <a:solidFill>
                  <a:srgbClr val="000000"/>
                </a:solidFill>
                <a:ea typeface="MS Mincho" pitchFamily="49" charset="-128"/>
              </a:rPr>
              <a:t> ke titik asal.</a:t>
            </a:r>
            <a:endParaRPr lang="en-US" sz="2400" smtClean="0">
              <a:solidFill>
                <a:srgbClr val="000000"/>
              </a:solidFill>
              <a:ea typeface="MS Mincho" pitchFamily="49" charset="-128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0000"/>
                </a:solidFill>
                <a:ea typeface="MS Mincho" pitchFamily="49" charset="-128"/>
              </a:rPr>
              <a:t>      |</a:t>
            </a:r>
            <a:r>
              <a:rPr lang="en-US" sz="2400" i="1" smtClean="0">
                <a:solidFill>
                  <a:srgbClr val="000000"/>
                </a:solidFill>
                <a:ea typeface="MS Mincho" pitchFamily="49" charset="-128"/>
              </a:rPr>
              <a:t>x – y</a:t>
            </a:r>
            <a:r>
              <a:rPr lang="en-US" sz="2400" smtClean="0">
                <a:solidFill>
                  <a:srgbClr val="000000"/>
                </a:solidFill>
                <a:ea typeface="MS Mincho" pitchFamily="49" charset="-128"/>
              </a:rPr>
              <a:t>|</a:t>
            </a:r>
            <a:r>
              <a:rPr lang="es-AR" sz="2400" smtClean="0">
                <a:solidFill>
                  <a:srgbClr val="000000"/>
                </a:solidFill>
                <a:ea typeface="MS Mincho" pitchFamily="49" charset="-128"/>
              </a:rPr>
              <a:t>  = jarak diantara </a:t>
            </a:r>
            <a:r>
              <a:rPr lang="es-AR" sz="2400" i="1" smtClean="0">
                <a:solidFill>
                  <a:srgbClr val="000000"/>
                </a:solidFill>
                <a:ea typeface="MS Mincho" pitchFamily="49" charset="-128"/>
              </a:rPr>
              <a:t>x</a:t>
            </a:r>
            <a:r>
              <a:rPr lang="es-AR" sz="2400" smtClean="0">
                <a:solidFill>
                  <a:srgbClr val="000000"/>
                </a:solidFill>
                <a:ea typeface="MS Mincho" pitchFamily="49" charset="-128"/>
              </a:rPr>
              <a:t> dan </a:t>
            </a:r>
            <a:r>
              <a:rPr lang="es-AR" sz="2400" i="1" smtClean="0">
                <a:solidFill>
                  <a:srgbClr val="000000"/>
                </a:solidFill>
                <a:ea typeface="MS Mincho" pitchFamily="49" charset="-128"/>
              </a:rPr>
              <a:t>y</a:t>
            </a:r>
            <a:endParaRPr lang="en-US" sz="2400" i="1" smtClean="0">
              <a:solidFill>
                <a:srgbClr val="000000"/>
              </a:solidFill>
              <a:ea typeface="MS Mincho" pitchFamily="49" charset="-128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3810000" y="1239838"/>
          <a:ext cx="251460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549621" imgH="314069" progId="">
                  <p:embed/>
                </p:oleObj>
              </mc:Choice>
              <mc:Fallback>
                <p:oleObj name="Equation" r:id="rId4" imgW="549621" imgH="31406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239838"/>
                        <a:ext cx="2514600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5791200" y="3886200"/>
          <a:ext cx="12954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6" imgW="381600" imgH="165600" progId="">
                  <p:embed/>
                </p:oleObj>
              </mc:Choice>
              <mc:Fallback>
                <p:oleObj name="Equation" r:id="rId6" imgW="381600" imgH="1656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86200"/>
                        <a:ext cx="129540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rebuchet MS" pitchFamily="34" charset="0"/>
              </a:rPr>
              <a:t>Sifat nilai mutlak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0188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|-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 = |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ab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 = |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||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b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smtClean="0">
              <a:solidFill>
                <a:schemeClr val="tx2"/>
              </a:solidFill>
              <a:latin typeface="Trebuchet MS" pitchFamily="34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sz="2400" smtClean="0">
              <a:solidFill>
                <a:schemeClr val="tx2"/>
              </a:solidFill>
              <a:latin typeface="Trebuchet MS" pitchFamily="34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 + 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b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 ≤ |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 + |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b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x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</a:t>
            </a:r>
            <a:r>
              <a:rPr lang="en-US" sz="2400" baseline="30000" smtClean="0">
                <a:solidFill>
                  <a:schemeClr val="tx2"/>
                </a:solidFill>
                <a:latin typeface="Trebuchet MS" pitchFamily="34" charset="0"/>
              </a:rPr>
              <a:t>2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 = 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x</a:t>
            </a:r>
            <a:r>
              <a:rPr lang="en-US" sz="2400" baseline="30000" smtClean="0">
                <a:solidFill>
                  <a:schemeClr val="tx2"/>
                </a:solidFill>
                <a:latin typeface="Trebuchet MS" pitchFamily="34" charset="0"/>
              </a:rPr>
              <a:t>2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x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 &lt; 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    jika dan hanya jika - 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 &lt; 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x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 &lt; 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x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 &gt; 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    jika dan hanya jika 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x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 &gt; 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 atau 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x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 &lt; -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a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x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 &lt; |</a:t>
            </a:r>
            <a:r>
              <a:rPr lang="en-US" sz="2400" i="1" smtClean="0">
                <a:solidFill>
                  <a:schemeClr val="tx2"/>
                </a:solidFill>
                <a:latin typeface="Trebuchet MS" pitchFamily="34" charset="0"/>
              </a:rPr>
              <a:t>y</a:t>
            </a:r>
            <a:r>
              <a:rPr lang="en-US" sz="2400" smtClean="0">
                <a:solidFill>
                  <a:schemeClr val="tx2"/>
                </a:solidFill>
                <a:latin typeface="Trebuchet MS" pitchFamily="34" charset="0"/>
              </a:rPr>
              <a:t>|   </a:t>
            </a:r>
            <a:r>
              <a:rPr lang="sv-SE" sz="2400" smtClean="0">
                <a:solidFill>
                  <a:schemeClr val="tx2"/>
                </a:solidFill>
                <a:latin typeface="Trebuchet MS" pitchFamily="34" charset="0"/>
              </a:rPr>
              <a:t>jika dan hanya jika </a:t>
            </a:r>
            <a:r>
              <a:rPr lang="sv-SE" sz="2400" i="1" smtClean="0">
                <a:solidFill>
                  <a:schemeClr val="tx2"/>
                </a:solidFill>
                <a:latin typeface="Trebuchet MS" pitchFamily="34" charset="0"/>
              </a:rPr>
              <a:t>x</a:t>
            </a:r>
            <a:r>
              <a:rPr lang="sv-SE" sz="2400" baseline="30000" smtClean="0">
                <a:solidFill>
                  <a:schemeClr val="tx2"/>
                </a:solidFill>
                <a:latin typeface="Trebuchet MS" pitchFamily="34" charset="0"/>
              </a:rPr>
              <a:t>2</a:t>
            </a:r>
            <a:r>
              <a:rPr lang="sv-SE" sz="2400" smtClean="0">
                <a:solidFill>
                  <a:schemeClr val="tx2"/>
                </a:solidFill>
                <a:latin typeface="Trebuchet MS" pitchFamily="34" charset="0"/>
              </a:rPr>
              <a:t> &lt; </a:t>
            </a:r>
            <a:r>
              <a:rPr lang="sv-SE" sz="2400" i="1" smtClean="0">
                <a:solidFill>
                  <a:schemeClr val="tx2"/>
                </a:solidFill>
                <a:latin typeface="Trebuchet MS" pitchFamily="34" charset="0"/>
              </a:rPr>
              <a:t>y</a:t>
            </a:r>
            <a:r>
              <a:rPr lang="sv-SE" sz="2400" baseline="30000" smtClean="0">
                <a:solidFill>
                  <a:schemeClr val="tx2"/>
                </a:solidFill>
                <a:latin typeface="Trebuchet MS" pitchFamily="34" charset="0"/>
              </a:rPr>
              <a:t>2</a:t>
            </a:r>
            <a:endParaRPr lang="en-US" sz="2400" baseline="30000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46100" y="2438400"/>
          <a:ext cx="150812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4" imgW="863280" imgH="469800" progId="">
                  <p:embed/>
                </p:oleObj>
              </mc:Choice>
              <mc:Fallback>
                <p:oleObj name="Equation" r:id="rId4" imgW="863280" imgH="4698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8400"/>
                        <a:ext cx="1508125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rebuchet MS" pitchFamily="34" charset="0"/>
              </a:rPr>
              <a:t>Contoh :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Selesaikan persamaan berikut: </a:t>
            </a:r>
          </a:p>
          <a:p>
            <a:pPr eaLnBrk="1" hangingPunct="1">
              <a:buFontTx/>
              <a:buNone/>
            </a:pPr>
            <a:r>
              <a:rPr lang="en-US" smtClean="0"/>
              <a:t>    |2x – 5|=9</a:t>
            </a:r>
          </a:p>
          <a:p>
            <a:pPr eaLnBrk="1" hangingPunct="1"/>
            <a:r>
              <a:rPr lang="en-US" smtClean="0"/>
              <a:t>Tentukan solusi dari ketaksamaan berikut:</a:t>
            </a:r>
          </a:p>
          <a:p>
            <a:pPr eaLnBrk="1" hangingPunct="1">
              <a:buFontTx/>
              <a:buNone/>
            </a:pPr>
            <a:r>
              <a:rPr lang="en-US" smtClean="0"/>
              <a:t>    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1524000" y="3852863"/>
          <a:ext cx="21336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4" imgW="446400" imgH="151200" progId="">
                  <p:embed/>
                </p:oleObj>
              </mc:Choice>
              <mc:Fallback>
                <p:oleObj name="Equation" r:id="rId4" imgW="446400" imgH="15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52863"/>
                        <a:ext cx="2133600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1524000" y="4716463"/>
          <a:ext cx="1981200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6" imgW="432000" imgH="151200" progId="">
                  <p:embed/>
                </p:oleObj>
              </mc:Choice>
              <mc:Fallback>
                <p:oleObj name="Equation" r:id="rId6" imgW="432000" imgH="1512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16463"/>
                        <a:ext cx="1981200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Materi perkuliahan sampai UTS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</a:rPr>
              <a:t>Sistem bilangan riil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</a:rPr>
              <a:t>Ketidaksamaan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</a:rPr>
              <a:t>Nilai mutlak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</a:rPr>
              <a:t>Fungsi dan operasi fungsi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</a:rPr>
              <a:t>Fungsi Trigonometri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</a:rPr>
              <a:t>Pendahuluan limit, Teorema limit, Fungsi Kontinu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</a:rPr>
              <a:t>Pendahuluan Turunan, Aturan pencarian turunan, Aturan Rantai, Turunan Tingkat Tinggi, Turunan Implisit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</a:rPr>
              <a:t>Aplikasi turunan ; max-min, kemonotonan &amp; kecekungan,max-min lokal, limit tak hingga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SOAL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457200" y="1676400"/>
          <a:ext cx="28194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4" imgW="1054080" imgH="253800" progId="">
                  <p:embed/>
                </p:oleObj>
              </mc:Choice>
              <mc:Fallback>
                <p:oleObj name="Equation" r:id="rId4" imgW="1054080" imgH="2538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281940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381000" y="2586038"/>
          <a:ext cx="25542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6" imgW="1091880" imgH="253800" progId="">
                  <p:embed/>
                </p:oleObj>
              </mc:Choice>
              <mc:Fallback>
                <p:oleObj name="Equation" r:id="rId6" imgW="1091880" imgH="2538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86038"/>
                        <a:ext cx="25542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381000" y="3276600"/>
            <a:ext cx="787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it-IT" sz="2800">
                <a:latin typeface="Times New Roman" pitchFamily="18" charset="0"/>
                <a:cs typeface="Times New Roman" pitchFamily="18" charset="0"/>
              </a:rPr>
              <a:t>3. Berapakah nilai a dan t yang memenuhi persamaan </a:t>
            </a:r>
            <a:endParaRPr lang="it-IT" sz="2400">
              <a:latin typeface="Times New Roman" pitchFamily="18" charset="0"/>
            </a:endParaRPr>
          </a:p>
        </p:txBody>
      </p:sp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754063" y="3962400"/>
          <a:ext cx="18938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8" imgW="850680" imgH="253800" progId="">
                  <p:embed/>
                </p:oleObj>
              </mc:Choice>
              <mc:Fallback>
                <p:oleObj name="Equation" r:id="rId8" imgW="850680" imgH="2538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3962400"/>
                        <a:ext cx="18938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0" y="3973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d-ID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09146"/>
            <a:ext cx="7929617" cy="598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462" y="285728"/>
            <a:ext cx="7795314" cy="600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35960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629" y="285728"/>
            <a:ext cx="7987565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566" y="428603"/>
            <a:ext cx="8465961" cy="568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222"/>
            <a:ext cx="8286808" cy="639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366" y="285728"/>
            <a:ext cx="8431600" cy="607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600" y="285728"/>
            <a:ext cx="8588803" cy="607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smtClean="0">
                <a:latin typeface="Comic Sans MS" pitchFamily="66" charset="0"/>
              </a:rPr>
              <a:t>Bilangan Real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b="1" i="1" dirty="0" err="1" smtClean="0">
                <a:solidFill>
                  <a:schemeClr val="tx2"/>
                </a:solidFill>
              </a:rPr>
              <a:t>Himpunan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bilangan</a:t>
            </a:r>
            <a:r>
              <a:rPr lang="en-US" sz="2400" b="1" i="1" dirty="0" smtClean="0">
                <a:solidFill>
                  <a:schemeClr val="tx2"/>
                </a:solidFill>
              </a:rPr>
              <a:t> real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adalah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himpunan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bilangan</a:t>
            </a:r>
            <a:r>
              <a:rPr lang="en-US" sz="2400" dirty="0" smtClean="0">
                <a:solidFill>
                  <a:schemeClr val="tx2"/>
                </a:solidFill>
              </a:rPr>
              <a:t> yang </a:t>
            </a:r>
            <a:r>
              <a:rPr lang="en-US" sz="2400" dirty="0" err="1" smtClean="0">
                <a:solidFill>
                  <a:schemeClr val="tx2"/>
                </a:solidFill>
              </a:rPr>
              <a:t>merupakan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gabungan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dari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himpunan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bilangan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rasional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himpunan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bilangan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irasional</a:t>
            </a: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err="1" smtClean="0">
                <a:solidFill>
                  <a:schemeClr val="tx2"/>
                </a:solidFill>
              </a:rPr>
              <a:t>Himpunan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bilangan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rasional</a:t>
            </a:r>
            <a:r>
              <a:rPr lang="en-US" sz="2400" b="1" dirty="0" smtClean="0">
                <a:solidFill>
                  <a:schemeClr val="tx2"/>
                </a:solidFill>
              </a:rPr>
              <a:t>, Q = {</a:t>
            </a:r>
            <a:r>
              <a:rPr lang="en-US" sz="2400" b="1" dirty="0" err="1" smtClean="0">
                <a:solidFill>
                  <a:schemeClr val="tx2"/>
                </a:solidFill>
              </a:rPr>
              <a:t>x|x</a:t>
            </a:r>
            <a:r>
              <a:rPr lang="en-US" sz="2400" b="1" dirty="0" smtClean="0">
                <a:solidFill>
                  <a:schemeClr val="tx2"/>
                </a:solidFill>
              </a:rPr>
              <a:t> =   , </a:t>
            </a:r>
            <a:r>
              <a:rPr lang="en-US" sz="2400" b="1" i="1" dirty="0" smtClean="0">
                <a:solidFill>
                  <a:schemeClr val="tx2"/>
                </a:solidFill>
              </a:rPr>
              <a:t>p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</a:rPr>
              <a:t>q</a:t>
            </a:r>
            <a:r>
              <a:rPr lang="en-US" sz="2400" b="1" dirty="0" smtClean="0">
                <a:solidFill>
                  <a:schemeClr val="tx2"/>
                </a:solidFill>
                <a:sym typeface="Symbol" pitchFamily="18" charset="2"/>
              </a:rPr>
              <a:t> Z, </a:t>
            </a:r>
            <a:r>
              <a:rPr lang="en-US" sz="2400" b="1" dirty="0" err="1" smtClean="0">
                <a:solidFill>
                  <a:schemeClr val="tx2"/>
                </a:solidFill>
                <a:sym typeface="Symbol" pitchFamily="18" charset="2"/>
              </a:rPr>
              <a:t>dengan</a:t>
            </a:r>
            <a:r>
              <a:rPr lang="en-US" sz="2400" b="1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sym typeface="Symbol" pitchFamily="18" charset="2"/>
              </a:rPr>
              <a:t>q</a:t>
            </a:r>
            <a:r>
              <a:rPr lang="en-US" sz="2400" b="1" dirty="0" smtClean="0">
                <a:solidFill>
                  <a:schemeClr val="tx2"/>
                </a:solidFill>
                <a:sym typeface="Symbol" pitchFamily="18" charset="2"/>
              </a:rPr>
              <a:t> 0}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chemeClr val="tx2"/>
                </a:solidFill>
                <a:sym typeface="Symbol" pitchFamily="18" charset="2"/>
              </a:rPr>
              <a:t>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chemeClr val="tx2"/>
                </a:solidFill>
                <a:sym typeface="Symbol" pitchFamily="18" charset="2"/>
              </a:rPr>
              <a:t>	 </a:t>
            </a:r>
            <a:r>
              <a:rPr lang="en-US" sz="2400" b="1" dirty="0" err="1" smtClean="0">
                <a:solidFill>
                  <a:schemeClr val="tx2"/>
                </a:solidFill>
                <a:sym typeface="Symbol" pitchFamily="18" charset="2"/>
              </a:rPr>
              <a:t>contoh</a:t>
            </a:r>
            <a:r>
              <a:rPr lang="en-US" sz="2400" b="1" dirty="0" smtClean="0">
                <a:solidFill>
                  <a:schemeClr val="tx2"/>
                </a:solidFill>
                <a:sym typeface="Symbol" pitchFamily="18" charset="2"/>
              </a:rPr>
              <a:t> 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solidFill>
                <a:schemeClr val="tx2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>
                <a:solidFill>
                  <a:schemeClr val="tx2"/>
                </a:solidFill>
              </a:rPr>
              <a:t>Himpunan-himpunan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berikut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ada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didalam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himpunan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bilangan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rasional</a:t>
            </a:r>
            <a:r>
              <a:rPr lang="en-US" sz="2400" dirty="0" smtClean="0">
                <a:solidFill>
                  <a:schemeClr val="tx2"/>
                </a:solidFill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* </a:t>
            </a:r>
            <a:r>
              <a:rPr lang="en-US" sz="2400" dirty="0" err="1" smtClean="0">
                <a:solidFill>
                  <a:schemeClr val="tx2"/>
                </a:solidFill>
              </a:rPr>
              <a:t>Himpunan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bilangan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asli</a:t>
            </a:r>
            <a:r>
              <a:rPr lang="en-US" sz="2400" dirty="0" smtClean="0">
                <a:solidFill>
                  <a:schemeClr val="tx2"/>
                </a:solidFill>
              </a:rPr>
              <a:t>, N = {1,2,3,….}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* </a:t>
            </a:r>
            <a:r>
              <a:rPr lang="en-US" sz="2400" dirty="0" err="1" smtClean="0">
                <a:solidFill>
                  <a:schemeClr val="tx2"/>
                </a:solidFill>
              </a:rPr>
              <a:t>Himpunan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bilangan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bulat</a:t>
            </a:r>
            <a:r>
              <a:rPr lang="en-US" sz="2400" dirty="0" smtClean="0">
                <a:solidFill>
                  <a:schemeClr val="tx2"/>
                </a:solidFill>
              </a:rPr>
              <a:t>, Z = {…-2,-1,0,1,2,……}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	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86446" y="2682874"/>
          <a:ext cx="24923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4" imgW="177480" imgH="419040" progId="">
                  <p:embed/>
                </p:oleObj>
              </mc:Choice>
              <mc:Fallback>
                <p:oleObj name="Equation" r:id="rId4" imgW="177480" imgH="41904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2682874"/>
                        <a:ext cx="249238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143108" y="3605218"/>
          <a:ext cx="990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6" imgW="647640" imgH="393480" progId="">
                  <p:embed/>
                </p:oleObj>
              </mc:Choice>
              <mc:Fallback>
                <p:oleObj name="Equation" r:id="rId6" imgW="647640" imgH="3934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3605218"/>
                        <a:ext cx="990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457200"/>
            <a:ext cx="8915400" cy="58674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</a:pPr>
            <a:r>
              <a:rPr lang="en-US" sz="2400" dirty="0" smtClean="0">
                <a:latin typeface="Comic Sans MS" pitchFamily="66" charset="0"/>
              </a:rPr>
              <a:t>	</a:t>
            </a:r>
            <a:r>
              <a:rPr lang="en-US" sz="2400" dirty="0" smtClean="0">
                <a:latin typeface="Comic Sans MS" pitchFamily="66" charset="0"/>
                <a:sym typeface="Symbol" pitchFamily="18" charset="2"/>
              </a:rPr>
              <a:t>	</a:t>
            </a:r>
          </a:p>
          <a:p>
            <a:pPr marL="114300" lvl="1" indent="0" eaLnBrk="1" hangingPunct="1">
              <a:lnSpc>
                <a:spcPct val="80000"/>
              </a:lnSpc>
              <a:tabLst>
                <a:tab pos="62230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	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Himpunan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bilangan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sym typeface="Symbol" pitchFamily="18" charset="2"/>
              </a:rPr>
              <a:t>irasional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,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</a:pP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   	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iR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 = {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x|x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tidak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dapat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dinyatakan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dalam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bentuk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   }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</a:pP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	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contoh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: , e, log 5, </a:t>
            </a:r>
          </a:p>
          <a:p>
            <a:pPr marL="114300" lvl="1" indent="0" eaLnBrk="1" hangingPunct="1">
              <a:lnSpc>
                <a:spcPct val="80000"/>
              </a:lnSpc>
              <a:tabLst>
                <a:tab pos="622300" algn="l"/>
              </a:tabLst>
            </a:pP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	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Teorema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: </a:t>
            </a:r>
          </a:p>
          <a:p>
            <a:pPr marL="114300" lvl="1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</a:pP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	“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Jumlah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bilangan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rasional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dan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irrasional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adalah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irrasional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”</a:t>
            </a:r>
          </a:p>
          <a:p>
            <a:pPr marL="114300" lvl="1" indent="0" eaLnBrk="1" hangingPunct="1">
              <a:lnSpc>
                <a:spcPct val="80000"/>
              </a:lnSpc>
              <a:tabLst>
                <a:tab pos="622300" algn="l"/>
              </a:tabLst>
            </a:pP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	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Representasi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desimal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bilangan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rasional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adalah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berakhir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	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atau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berulang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dengan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pola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yang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sama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:</a:t>
            </a:r>
          </a:p>
          <a:p>
            <a:pPr marL="114300" lvl="1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</a:pP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	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contohnya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:  3/8 = 0.375,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atau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0.3750000000….</a:t>
            </a:r>
          </a:p>
          <a:p>
            <a:pPr marL="114300" lvl="1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</a:pP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		     13/11 =1.1818181818…</a:t>
            </a:r>
          </a:p>
          <a:p>
            <a:pPr marL="114300" lvl="1" indent="0" eaLnBrk="1" hangingPunct="1">
              <a:lnSpc>
                <a:spcPct val="80000"/>
              </a:lnSpc>
              <a:tabLst>
                <a:tab pos="622300" algn="l"/>
              </a:tabLst>
            </a:pP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	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Setiap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bilangan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rasional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dapat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ditulis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sebagai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desimal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	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berulang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dan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sebaliknya</a:t>
            </a:r>
            <a:endParaRPr lang="en-US" sz="2400" dirty="0" smtClean="0">
              <a:solidFill>
                <a:schemeClr val="tx2"/>
              </a:solidFill>
              <a:sym typeface="Symbol" pitchFamily="18" charset="2"/>
            </a:endParaRPr>
          </a:p>
          <a:p>
            <a:pPr marL="114300" lvl="1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</a:pP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	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contoh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: x = 0.136136136….</a:t>
            </a:r>
          </a:p>
          <a:p>
            <a:pPr marL="114300" lvl="1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</a:pP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		  y = 0.271271271….. </a:t>
            </a:r>
          </a:p>
          <a:p>
            <a:pPr marL="114300" lvl="1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</a:pP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	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Buktikan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x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dan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y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merepresentasikan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bilangan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rasional</a:t>
            </a:r>
            <a:endParaRPr lang="en-US" sz="2400" dirty="0" smtClean="0">
              <a:solidFill>
                <a:schemeClr val="tx2"/>
              </a:solidFill>
              <a:sym typeface="Symbol" pitchFamily="18" charset="2"/>
            </a:endParaRPr>
          </a:p>
          <a:p>
            <a:pPr marL="114300" lvl="1" indent="0" eaLnBrk="1" hangingPunct="1">
              <a:lnSpc>
                <a:spcPct val="80000"/>
              </a:lnSpc>
              <a:tabLst>
                <a:tab pos="622300" algn="l"/>
              </a:tabLst>
            </a:pP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	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Representasi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bilangan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irrasional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tidak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berulang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dan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	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sebaliknya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contoh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: 0.101001000100001….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</a:pPr>
            <a:endParaRPr lang="en-US" sz="2400" dirty="0" smtClean="0">
              <a:solidFill>
                <a:schemeClr val="tx2"/>
              </a:solidFill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</a:pPr>
            <a:endParaRPr lang="en-US" sz="2400" dirty="0" smtClean="0">
              <a:solidFill>
                <a:schemeClr val="tx2"/>
              </a:solidFill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643702" y="957250"/>
          <a:ext cx="290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4" imgW="177480" imgH="419040" progId="">
                  <p:embed/>
                </p:oleObj>
              </mc:Choice>
              <mc:Fallback>
                <p:oleObj name="Equation" r:id="rId4" imgW="177480" imgH="41904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957250"/>
                        <a:ext cx="2905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3333744" y="1428736"/>
          <a:ext cx="3810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6" imgW="241200" imgH="215640" progId="">
                  <p:embed/>
                </p:oleObj>
              </mc:Choice>
              <mc:Fallback>
                <p:oleObj name="Equation" r:id="rId6" imgW="241200" imgH="21564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44" y="1428736"/>
                        <a:ext cx="38100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Sistem Bilangan Riil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5786478" cy="460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928802"/>
            <a:ext cx="252567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66414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571612"/>
            <a:ext cx="805040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500570"/>
            <a:ext cx="78758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smtClean="0">
                <a:latin typeface="Comic Sans MS" pitchFamily="66" charset="0"/>
              </a:rPr>
              <a:t>Garis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en-US" sz="4200" smtClean="0">
                <a:latin typeface="Comic Sans MS" pitchFamily="66" charset="0"/>
              </a:rPr>
              <a:t>bilangan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 	</a:t>
            </a:r>
            <a:r>
              <a:rPr lang="en-US" sz="2800" smtClean="0">
                <a:solidFill>
                  <a:schemeClr val="tx2"/>
                </a:solidFill>
              </a:rPr>
              <a:t>Setiap bilangan real berkorespondensi dengan satu dan hanya satu titik pada sebuah garis bilangan, yang disebut garis bilangan real</a:t>
            </a:r>
            <a:r>
              <a:rPr lang="en-US" sz="2800" smtClean="0"/>
              <a:t>.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>
              <a:latin typeface="Comic Sans MS" pitchFamily="66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057400" y="4038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pic>
        <p:nvPicPr>
          <p:cNvPr id="12293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941388" y="4187825"/>
            <a:ext cx="5942012" cy="133191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364163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2"/>
                </a:solidFill>
              </a:rPr>
              <a:t>Himpunan bilangan real yang dilengkapi dengan sifat-sifat bilangan disebut </a:t>
            </a:r>
            <a:r>
              <a:rPr lang="en-US" sz="2800" b="1" smtClean="0">
                <a:solidFill>
                  <a:schemeClr val="tx2"/>
                </a:solidFill>
              </a:rPr>
              <a:t>sistem bilangan real.</a:t>
            </a:r>
          </a:p>
          <a:p>
            <a:pPr eaLnBrk="1" hangingPunct="1"/>
            <a:endParaRPr lang="en-US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800" smtClean="0">
                <a:solidFill>
                  <a:schemeClr val="tx2"/>
                </a:solidFill>
              </a:rPr>
              <a:t>Sifat-sifat bilangan real dibagi menjadi :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tx2"/>
                </a:solidFill>
              </a:rPr>
              <a:t>	* Sifat-sifat aljabar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tx2"/>
                </a:solidFill>
              </a:rPr>
              <a:t>	* Sifat-sifat urutan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tx2"/>
                </a:solidFill>
              </a:rPr>
              <a:t>	* Sifat-sifat kelengkapan</a:t>
            </a:r>
          </a:p>
          <a:p>
            <a:pPr eaLnBrk="1" hangingPunct="1">
              <a:buFontTx/>
              <a:buNone/>
            </a:pPr>
            <a:endParaRPr lang="en-US" sz="2800" smtClean="0">
              <a:solidFill>
                <a:schemeClr val="tx2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200" smtClean="0">
                <a:latin typeface="Comic Sans MS" pitchFamily="66" charset="0"/>
              </a:rPr>
              <a:t>Sistem bilangan real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643</Words>
  <Application>Microsoft Office PowerPoint</Application>
  <PresentationFormat>On-screen Show (4:3)</PresentationFormat>
  <Paragraphs>149</Paragraphs>
  <Slides>29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KALKULUS - I</vt:lpstr>
      <vt:lpstr>Materi perkuliahan sampai UTS</vt:lpstr>
      <vt:lpstr>Bilangan Real</vt:lpstr>
      <vt:lpstr>PowerPoint Presentation</vt:lpstr>
      <vt:lpstr>Sistem Bilangan Riil</vt:lpstr>
      <vt:lpstr>PowerPoint Presentation</vt:lpstr>
      <vt:lpstr>PowerPoint Presentation</vt:lpstr>
      <vt:lpstr>Garis bilangan</vt:lpstr>
      <vt:lpstr>Sistem bilangan real</vt:lpstr>
      <vt:lpstr>*Sifat-sifat aljabar bilangan real</vt:lpstr>
      <vt:lpstr>*Sifat-sifat urutan bilangan real</vt:lpstr>
      <vt:lpstr>Untuk setiap bilangan real a, b dan c berlaku sifat urutan berikut:</vt:lpstr>
      <vt:lpstr>*Sifat kelengkapan bilangan real</vt:lpstr>
      <vt:lpstr>Interval bilangan real</vt:lpstr>
      <vt:lpstr>Interval – interval tak hingga</vt:lpstr>
      <vt:lpstr>Ketidaksamaan</vt:lpstr>
      <vt:lpstr>Nilai Mutlak</vt:lpstr>
      <vt:lpstr>Sifat nilai mutlak</vt:lpstr>
      <vt:lpstr>Contoh :</vt:lpstr>
      <vt:lpstr>SOAL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UNIVERSITAS RIAU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- I</dc:title>
  <dc:creator>akbar</dc:creator>
  <cp:lastModifiedBy>ismail - [2010]</cp:lastModifiedBy>
  <cp:revision>18</cp:revision>
  <dcterms:created xsi:type="dcterms:W3CDTF">2010-09-28T13:35:53Z</dcterms:created>
  <dcterms:modified xsi:type="dcterms:W3CDTF">2014-09-23T04:36:56Z</dcterms:modified>
</cp:coreProperties>
</file>