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1"/>
  </p:notesMasterIdLst>
  <p:sldIdLst>
    <p:sldId id="290" r:id="rId2"/>
    <p:sldId id="308" r:id="rId3"/>
    <p:sldId id="309" r:id="rId4"/>
    <p:sldId id="310" r:id="rId5"/>
    <p:sldId id="339" r:id="rId6"/>
    <p:sldId id="319" r:id="rId7"/>
    <p:sldId id="318" r:id="rId8"/>
    <p:sldId id="320" r:id="rId9"/>
    <p:sldId id="321" r:id="rId10"/>
    <p:sldId id="322" r:id="rId11"/>
    <p:sldId id="340" r:id="rId12"/>
    <p:sldId id="324" r:id="rId13"/>
    <p:sldId id="325" r:id="rId14"/>
    <p:sldId id="338" r:id="rId15"/>
    <p:sldId id="311" r:id="rId16"/>
    <p:sldId id="323" r:id="rId17"/>
    <p:sldId id="312" r:id="rId18"/>
    <p:sldId id="326" r:id="rId19"/>
    <p:sldId id="327" r:id="rId20"/>
    <p:sldId id="328" r:id="rId21"/>
    <p:sldId id="291" r:id="rId22"/>
    <p:sldId id="292" r:id="rId23"/>
    <p:sldId id="293" r:id="rId24"/>
    <p:sldId id="294" r:id="rId25"/>
    <p:sldId id="296" r:id="rId26"/>
    <p:sldId id="295" r:id="rId27"/>
    <p:sldId id="297" r:id="rId28"/>
    <p:sldId id="307" r:id="rId29"/>
    <p:sldId id="298" r:id="rId30"/>
    <p:sldId id="302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EDFA4A"/>
    <a:srgbClr val="FF99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02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F26DB-4F9C-43C6-9D1C-D5AD9DF6ECB5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D33F6-E489-4C07-AEE8-326E31827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43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2653FB32-1534-48AD-9F03-920B300D1931}" type="slidenum">
              <a:rPr lang="en-US">
                <a:solidFill>
                  <a:prstClr val="black"/>
                </a:solidFill>
                <a:latin typeface="Arial" charset="0"/>
              </a:rPr>
              <a:pPr eaLnBrk="1" hangingPunct="1"/>
              <a:t>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7B50D-BA77-4178-A4C5-86FC882ADBD4}" type="datetime1">
              <a:rPr lang="en-US" smtClean="0"/>
              <a:t>10/8/2014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smtClean="0"/>
              <a:t>Kuliah 4 - Science,Engineering,Technology</a:t>
            </a: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FAA133A-740A-462D-B824-0C5886B5E2B3}" type="slidenum">
              <a:rPr lang="en-US">
                <a:solidFill>
                  <a:srgbClr val="FF6700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67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950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FA576-1412-4850-A562-038C8852AC26}" type="datetime1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smtClean="0"/>
              <a:t>Kuliah 4 - Science,Engineering,Technology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3D75C-23BE-4946-A4A7-206EEEDC8510}" type="slidenum">
              <a:rPr lang="en-US">
                <a:solidFill>
                  <a:srgbClr val="FF6700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67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554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2CC1E-7473-438D-9084-544AF25836D1}" type="slidenum">
              <a:rPr lang="en-US">
                <a:solidFill>
                  <a:srgbClr val="FF6700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6700">
                  <a:shade val="75000"/>
                </a:srgbClr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5182B-1B7C-4624-BC2E-E191A97C8C6D}" type="datetime1">
              <a:rPr lang="en-US" smtClean="0"/>
              <a:t>10/8/2014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smtClean="0"/>
              <a:t>Kuliah 4 - Science,Engineering,Technology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05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19236-1589-43C2-959A-145DCD8CC5B2}" type="datetime1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smtClean="0"/>
              <a:t>Kuliah 4 - Science,Engineering,Technology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B367B-2DC6-47FA-BBAC-C31C79B9389C}" type="slidenum">
              <a:rPr lang="en-US">
                <a:solidFill>
                  <a:srgbClr val="FF6700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67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295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smtClean="0"/>
              <a:t>Kuliah 4 - Science,Engineering,Technology</a:t>
            </a: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68F62-319E-4401-9760-6A51C624A458}" type="datetime1">
              <a:rPr lang="en-US" smtClean="0"/>
              <a:t>10/8/2014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C1CB3EF-5D14-455E-AF4D-2F9F53E96704}" type="slidenum">
              <a:rPr lang="en-US">
                <a:solidFill>
                  <a:srgbClr val="FF6700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67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267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9808A-A1B0-447B-B9DA-7C11430797CE}" type="datetime1">
              <a:rPr lang="en-US" smtClean="0"/>
              <a:t>10/8/2014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smtClean="0"/>
              <a:t>Kuliah 4 - Science,Engineering,Technology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54120-8BFD-4E85-9AD6-EBE19848BFE5}" type="slidenum">
              <a:rPr lang="en-US">
                <a:solidFill>
                  <a:srgbClr val="FF6700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67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285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12E0F-A88D-469D-99F4-CD7004F20D56}" type="datetime1">
              <a:rPr lang="en-US" smtClean="0"/>
              <a:t>10/8/2014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smtClean="0"/>
              <a:t>Kuliah 4 - Science,Engineering,Technology</a:t>
            </a: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3DB16DE-F218-4BE4-8E37-82CAB91334D6}" type="slidenum">
              <a:rPr lang="en-US">
                <a:solidFill>
                  <a:srgbClr val="FF6700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67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41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24B4E-0D21-4C6B-90BA-F04FBC6473B4}" type="datetime1">
              <a:rPr lang="en-US" smtClean="0"/>
              <a:t>10/8/2014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smtClean="0"/>
              <a:t>Kuliah 4 - Science,Engineering,Technology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ED374-FDB2-41E4-A4CD-D72AC7B0A2FE}" type="slidenum">
              <a:rPr lang="en-US">
                <a:solidFill>
                  <a:srgbClr val="FF6700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67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62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CFAE1-AFC7-438C-AD3A-C32938907443}" type="datetime1">
              <a:rPr lang="en-US" smtClean="0"/>
              <a:t>10/8/2014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smtClean="0"/>
              <a:t>Kuliah 4 - Science,Engineering,Technology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7076AF9-CC52-4272-8A7C-C544DA3FE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58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87DDF5A-FF94-4445-AC51-4049D972ABE3}" type="slidenum">
              <a:rPr lang="en-US">
                <a:solidFill>
                  <a:srgbClr val="FF6700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6700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C1635-5DCE-4478-9279-8F624F193255}" type="datetime1">
              <a:rPr lang="en-US" smtClean="0"/>
              <a:t>10/8/2014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smtClean="0"/>
              <a:t>Kuliah 4 - Science,Engineering,Technology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04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7D77B-BE33-4216-8C57-A49F267FEEC2}" type="slidenum">
              <a:rPr lang="en-US">
                <a:solidFill>
                  <a:srgbClr val="FF6700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6700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B15F8-62ED-459D-A9B5-FFD1853A2938}" type="datetime1">
              <a:rPr lang="en-US" smtClean="0"/>
              <a:t>10/8/2014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smtClean="0"/>
              <a:t>Kuliah 4 - Science,Engineering,Technology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0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59578-C8DD-4761-B4FB-26C9C29FDED2}" type="datetime1">
              <a:rPr lang="en-US" smtClean="0">
                <a:latin typeface="Calibri" pitchFamily="34" charset="0"/>
              </a:rPr>
              <a:t>10/8/2014</a:t>
            </a:fld>
            <a:endParaRPr lang="en-US">
              <a:latin typeface="Calibri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n-NO" smtClean="0">
                <a:latin typeface="Calibri" pitchFamily="34" charset="0"/>
              </a:rPr>
              <a:t>Kuliah 4 - Science,Engineering,Technology</a:t>
            </a:r>
            <a:endParaRPr lang="en-US"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68DC27-99A7-407D-B0DB-D45185E2137F}" type="slidenum">
              <a:rPr lang="en-US">
                <a:solidFill>
                  <a:srgbClr val="FF6700">
                    <a:shade val="75000"/>
                  </a:srgbClr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6700">
                  <a:shade val="75000"/>
                </a:srgbClr>
              </a:solidFill>
              <a:latin typeface="Calibri" pitchFamily="34" charset="0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30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E15A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15A00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15A00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15A00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15A00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E15A00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E15A00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E15A00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E15A00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FF6700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909465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956B43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038600"/>
            <a:ext cx="7620000" cy="685800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4400" cap="none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Science, </a:t>
            </a:r>
            <a:r>
              <a:rPr lang="en-US" sz="4400" cap="none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Teknologi</a:t>
            </a:r>
            <a:r>
              <a:rPr lang="en-US" sz="4400" cap="none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&amp;</a:t>
            </a:r>
            <a:endParaRPr lang="en-US" sz="4400" cap="none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1800" cap="none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4400" cap="none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Engineering</a:t>
            </a:r>
          </a:p>
        </p:txBody>
      </p:sp>
      <p:sp>
        <p:nvSpPr>
          <p:cNvPr id="13315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nn-NO" smtClean="0">
                <a:solidFill>
                  <a:srgbClr val="FFFFFF"/>
                </a:solidFill>
              </a:rPr>
              <a:t>Kuliah 4 - Science,Engineering,Technology</a:t>
            </a: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C913C0-32A3-4E1A-8AD8-44D0A753D000}" type="slidenum">
              <a:rPr lang="en-US">
                <a:solidFill>
                  <a:srgbClr val="FF6700">
                    <a:shade val="75000"/>
                  </a:srgbClr>
                </a:solidFill>
              </a:rPr>
              <a:pPr>
                <a:defRPr/>
              </a:pPr>
              <a:t>1</a:t>
            </a:fld>
            <a:endParaRPr lang="en-US">
              <a:solidFill>
                <a:srgbClr val="FF6700">
                  <a:shade val="75000"/>
                </a:srgbClr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ltGray">
          <a:xfrm>
            <a:off x="914400" y="838200"/>
            <a:ext cx="7772400" cy="990600"/>
          </a:xfrm>
        </p:spPr>
        <p:txBody>
          <a:bodyPr wrap="none" anchor="ctr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666699"/>
                </a:solidFill>
              </a:rPr>
              <a:t>DK 116</a:t>
            </a:r>
            <a:br>
              <a:rPr lang="en-US" sz="3600" b="1" dirty="0" smtClean="0">
                <a:solidFill>
                  <a:srgbClr val="666699"/>
                </a:solidFill>
              </a:rPr>
            </a:br>
            <a:r>
              <a:rPr lang="en-US" sz="3600" b="1" dirty="0" smtClean="0">
                <a:solidFill>
                  <a:srgbClr val="666699"/>
                </a:solidFill>
              </a:rPr>
              <a:t>KONSEP TEKNOLOGI</a:t>
            </a:r>
          </a:p>
        </p:txBody>
      </p:sp>
    </p:spTree>
    <p:extLst>
      <p:ext uri="{BB962C8B-B14F-4D97-AF65-F5344CB8AC3E}">
        <p14:creationId xmlns:p14="http://schemas.microsoft.com/office/powerpoint/2010/main" val="273541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Kuliah 4 - Science,Engineering,Technology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B367B-2DC6-47FA-BBAC-C31C79B9389C}" type="slidenum">
              <a:rPr lang="en-US" smtClean="0">
                <a:solidFill>
                  <a:srgbClr val="FF6700">
                    <a:shade val="75000"/>
                  </a:srgbClr>
                </a:solidFill>
              </a:rPr>
              <a:pPr>
                <a:defRPr/>
              </a:pPr>
              <a:t>10</a:t>
            </a:fld>
            <a:endParaRPr lang="en-US">
              <a:solidFill>
                <a:srgbClr val="FF6700">
                  <a:shade val="75000"/>
                </a:srgb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3400" y="381001"/>
            <a:ext cx="7970838" cy="54102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bepengetahuan</a:t>
            </a:r>
            <a:r>
              <a:rPr lang="en-US" sz="2800" dirty="0"/>
              <a:t> </a:t>
            </a:r>
            <a:r>
              <a:rPr lang="en-US" sz="2800" dirty="0" err="1"/>
              <a:t>seseorang</a:t>
            </a:r>
            <a:r>
              <a:rPr lang="en-US" sz="2800" dirty="0"/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cukup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panca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indra</a:t>
            </a:r>
            <a:r>
              <a:rPr lang="en-US" sz="2800" dirty="0" smtClean="0"/>
              <a:t>, </a:t>
            </a:r>
            <a:r>
              <a:rPr lang="en-US" sz="2800" dirty="0" err="1" smtClean="0"/>
              <a:t>buka</a:t>
            </a:r>
            <a:r>
              <a:rPr lang="en-US" sz="2800" dirty="0" smtClean="0"/>
              <a:t> </a:t>
            </a:r>
            <a:r>
              <a:rPr lang="en-US" sz="2800" dirty="0" err="1"/>
              <a:t>mata</a:t>
            </a:r>
            <a:r>
              <a:rPr lang="en-US" sz="2800" dirty="0"/>
              <a:t>, </a:t>
            </a:r>
            <a:r>
              <a:rPr lang="en-US" sz="2800" dirty="0" err="1"/>
              <a:t>buka</a:t>
            </a:r>
            <a:r>
              <a:rPr lang="en-US" sz="2800" dirty="0"/>
              <a:t> </a:t>
            </a:r>
            <a:r>
              <a:rPr lang="en-US" sz="2800" dirty="0" err="1" smtClean="0"/>
              <a:t>telinga</a:t>
            </a:r>
            <a:r>
              <a:rPr lang="en-US" sz="2800" dirty="0" smtClean="0"/>
              <a:t>, </a:t>
            </a:r>
            <a:r>
              <a:rPr lang="en-US" sz="2800" dirty="0" err="1"/>
              <a:t>pahami</a:t>
            </a:r>
            <a:r>
              <a:rPr lang="en-US" sz="2800" dirty="0"/>
              <a:t> </a:t>
            </a:r>
            <a:r>
              <a:rPr lang="en-US" sz="2800" dirty="0" err="1"/>
              <a:t>realitas</a:t>
            </a:r>
            <a:r>
              <a:rPr lang="en-US" sz="2800" dirty="0"/>
              <a:t>, </a:t>
            </a:r>
            <a:r>
              <a:rPr lang="en-US" sz="2800" dirty="0" err="1"/>
              <a:t>hafalkan</a:t>
            </a:r>
            <a:r>
              <a:rPr lang="en-US" sz="2800" dirty="0"/>
              <a:t>, </a:t>
            </a:r>
            <a:r>
              <a:rPr lang="en-US" sz="2800" dirty="0" err="1"/>
              <a:t>sampaikan</a:t>
            </a:r>
            <a:r>
              <a:rPr lang="en-US" sz="2800" dirty="0"/>
              <a:t>. </a:t>
            </a:r>
            <a:endParaRPr lang="en-US" sz="2800" dirty="0" smtClean="0"/>
          </a:p>
          <a:p>
            <a:pPr marL="0" indent="0" algn="just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45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Kuliah 4 - Science,Engineering,Technology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B367B-2DC6-47FA-BBAC-C31C79B9389C}" type="slidenum">
              <a:rPr lang="en-US" smtClean="0">
                <a:solidFill>
                  <a:srgbClr val="FF6700">
                    <a:shade val="75000"/>
                  </a:srgbClr>
                </a:solidFill>
              </a:rPr>
              <a:pPr>
                <a:defRPr/>
              </a:pPr>
              <a:t>11</a:t>
            </a:fld>
            <a:endParaRPr lang="en-US">
              <a:solidFill>
                <a:srgbClr val="FF6700">
                  <a:shade val="75000"/>
                </a:srgb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3400" y="381001"/>
            <a:ext cx="7970838" cy="54102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dirty="0" err="1"/>
              <a:t>Seseorang</a:t>
            </a:r>
            <a:r>
              <a:rPr lang="en-US" sz="2800" dirty="0"/>
              <a:t> yang </a:t>
            </a:r>
            <a:r>
              <a:rPr lang="en-US" sz="2800" dirty="0" err="1"/>
              <a:t>ingin</a:t>
            </a:r>
            <a:r>
              <a:rPr lang="en-US" sz="2800" dirty="0"/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berilmu</a:t>
            </a:r>
            <a:r>
              <a:rPr lang="en-US" sz="2800" dirty="0"/>
              <a:t>, </a:t>
            </a:r>
            <a:r>
              <a:rPr lang="en-US" sz="2800" dirty="0" err="1"/>
              <a:t>pertama</a:t>
            </a:r>
            <a:r>
              <a:rPr lang="en-US" sz="2800" dirty="0"/>
              <a:t> kali </a:t>
            </a:r>
            <a:r>
              <a:rPr lang="en-US" sz="2800" dirty="0" err="1"/>
              <a:t>ia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smtClean="0"/>
              <a:t>:</a:t>
            </a:r>
          </a:p>
          <a:p>
            <a:pPr marL="0" indent="0" algn="just"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Membaca</a:t>
            </a:r>
            <a:r>
              <a:rPr lang="en-US" sz="2800" dirty="0"/>
              <a:t>, </a:t>
            </a:r>
            <a:r>
              <a:rPr lang="en-US" sz="2800" dirty="0" err="1"/>
              <a:t>menangkap</a:t>
            </a:r>
            <a:r>
              <a:rPr lang="en-US" sz="2800" dirty="0"/>
              <a:t> </a:t>
            </a:r>
            <a:r>
              <a:rPr lang="en-US" sz="2800" dirty="0" err="1"/>
              <a:t>masalah</a:t>
            </a:r>
            <a:r>
              <a:rPr lang="en-US" sz="2800" dirty="0"/>
              <a:t>, </a:t>
            </a:r>
            <a:r>
              <a:rPr lang="en-US" sz="2800" dirty="0" err="1"/>
              <a:t>membuat</a:t>
            </a:r>
            <a:r>
              <a:rPr lang="en-US" sz="2800" dirty="0"/>
              <a:t> </a:t>
            </a:r>
            <a:r>
              <a:rPr lang="en-US" sz="2800" dirty="0" err="1"/>
              <a:t>hipotesis</a:t>
            </a:r>
            <a:r>
              <a:rPr lang="en-US" sz="2800" dirty="0"/>
              <a:t>, </a:t>
            </a:r>
            <a:r>
              <a:rPr lang="en-US" sz="2800" dirty="0" err="1"/>
              <a:t>kemudian</a:t>
            </a:r>
            <a:r>
              <a:rPr lang="en-US" sz="2800" dirty="0"/>
              <a:t> </a:t>
            </a:r>
            <a:r>
              <a:rPr lang="en-US" sz="2800" dirty="0" err="1"/>
              <a:t>mengadakan</a:t>
            </a:r>
            <a:r>
              <a:rPr lang="en-US" sz="2800" dirty="0"/>
              <a:t> </a:t>
            </a:r>
            <a:r>
              <a:rPr lang="en-US" sz="2800" dirty="0" err="1"/>
              <a:t>penelitian</a:t>
            </a:r>
            <a:r>
              <a:rPr lang="en-US" sz="2800" dirty="0"/>
              <a:t> </a:t>
            </a:r>
            <a:r>
              <a:rPr lang="en-US" sz="2800" dirty="0" err="1"/>
              <a:t>lapangan</a:t>
            </a:r>
            <a:r>
              <a:rPr lang="en-US" sz="2800" dirty="0"/>
              <a:t>, </a:t>
            </a:r>
            <a:r>
              <a:rPr lang="en-US" sz="2800" dirty="0" err="1"/>
              <a:t>membuat</a:t>
            </a:r>
            <a:r>
              <a:rPr lang="en-US" sz="2800" dirty="0"/>
              <a:t> </a:t>
            </a:r>
            <a:r>
              <a:rPr lang="en-US" sz="2800" dirty="0" err="1"/>
              <a:t>pembahasan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kritis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akhirnya</a:t>
            </a:r>
            <a:r>
              <a:rPr lang="en-US" sz="2800" dirty="0"/>
              <a:t> </a:t>
            </a:r>
            <a:r>
              <a:rPr lang="en-US" sz="2800" dirty="0" err="1"/>
              <a:t>barulah</a:t>
            </a:r>
            <a:r>
              <a:rPr lang="en-US" sz="2800" dirty="0"/>
              <a:t> </a:t>
            </a:r>
            <a:r>
              <a:rPr lang="en-US" sz="2800" dirty="0" err="1"/>
              <a:t>ia</a:t>
            </a:r>
            <a:r>
              <a:rPr lang="en-US" sz="2800" dirty="0"/>
              <a:t> </a:t>
            </a:r>
            <a:r>
              <a:rPr lang="en-US" sz="2800" dirty="0" err="1"/>
              <a:t>mencapai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.</a:t>
            </a:r>
          </a:p>
          <a:p>
            <a:pPr marL="0" indent="0" algn="just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180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Kuliah 4 - Science,Engineering,Technology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B367B-2DC6-47FA-BBAC-C31C79B9389C}" type="slidenum">
              <a:rPr lang="en-US" smtClean="0">
                <a:solidFill>
                  <a:srgbClr val="FF6700">
                    <a:shade val="75000"/>
                  </a:srgbClr>
                </a:solidFill>
              </a:rPr>
              <a:pPr>
                <a:defRPr/>
              </a:pPr>
              <a:t>12</a:t>
            </a:fld>
            <a:endParaRPr lang="en-US">
              <a:solidFill>
                <a:srgbClr val="FF6700">
                  <a:shade val="75000"/>
                </a:srgb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381000"/>
            <a:ext cx="8229600" cy="5718175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sekadar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(knowledge),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merangkum</a:t>
            </a:r>
            <a:r>
              <a:rPr lang="en-US" dirty="0" smtClean="0"/>
              <a:t> </a:t>
            </a:r>
            <a:r>
              <a:rPr lang="en-US" dirty="0" err="1" smtClean="0"/>
              <a:t>sekumpulan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teori-teori</a:t>
            </a:r>
            <a:r>
              <a:rPr lang="en-US" dirty="0" smtClean="0"/>
              <a:t> yang </a:t>
            </a:r>
            <a:r>
              <a:rPr lang="en-US" dirty="0" err="1" smtClean="0"/>
              <a:t>disepakati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sistematik</a:t>
            </a:r>
            <a:r>
              <a:rPr lang="en-US" dirty="0" smtClean="0"/>
              <a:t> </a:t>
            </a:r>
            <a:r>
              <a:rPr lang="en-US" dirty="0" err="1" smtClean="0"/>
              <a:t>diuji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seperangkat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yang </a:t>
            </a:r>
            <a:r>
              <a:rPr lang="en-US" dirty="0" err="1" smtClean="0"/>
              <a:t>diakui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/>
              <a:t>.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sadar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menyelidiki</a:t>
            </a:r>
            <a:r>
              <a:rPr lang="en-US" dirty="0"/>
              <a:t>, </a:t>
            </a:r>
            <a:r>
              <a:rPr lang="en-US" dirty="0" err="1"/>
              <a:t>menemukan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segi</a:t>
            </a:r>
            <a:r>
              <a:rPr lang="en-US" dirty="0"/>
              <a:t> </a:t>
            </a:r>
            <a:r>
              <a:rPr lang="en-US" dirty="0" err="1"/>
              <a:t>kenyataan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2667000"/>
            <a:ext cx="2147887" cy="160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12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Kuliah 4 - Science,Engineering,Technology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76AF9-CC52-4272-8A7C-C544DA3FEC9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90800"/>
            <a:ext cx="4619625" cy="373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7" y="633663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51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AKTIVITAS MANUSIA  /PROSES MEMPEROLEH KEBENARAN  ILMU </a:t>
            </a:r>
            <a:r>
              <a:rPr lang="en-US" sz="2400" b="1" dirty="0" smtClean="0"/>
              <a:t>PENGTAHUAN.</a:t>
            </a:r>
            <a:endParaRPr lang="en-US" sz="2400" b="1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err="1"/>
              <a:t>Tahapannya</a:t>
            </a:r>
            <a:r>
              <a:rPr lang="en-US" dirty="0"/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/>
              <a:t>1</a:t>
            </a:r>
            <a:r>
              <a:rPr lang="en-US" dirty="0" smtClean="0"/>
              <a:t>.	   Know   		= </a:t>
            </a:r>
            <a:r>
              <a:rPr lang="en-US" dirty="0" err="1" smtClean="0"/>
              <a:t>Tahu</a:t>
            </a:r>
            <a:endParaRPr lang="en-US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2.   Knower 		= </a:t>
            </a:r>
            <a:r>
              <a:rPr lang="en-US" dirty="0" err="1"/>
              <a:t>Manusia</a:t>
            </a:r>
            <a:r>
              <a:rPr lang="en-US" dirty="0"/>
              <a:t> yang </a:t>
            </a:r>
            <a:r>
              <a:rPr lang="en-US" dirty="0" err="1"/>
              <a:t>ingin</a:t>
            </a:r>
            <a:r>
              <a:rPr lang="en-US" dirty="0"/>
              <a:t>/ </a:t>
            </a:r>
            <a:r>
              <a:rPr lang="en-US" dirty="0" err="1"/>
              <a:t>mencari</a:t>
            </a:r>
            <a:r>
              <a:rPr lang="en-US" dirty="0"/>
              <a:t>  </a:t>
            </a:r>
            <a:r>
              <a:rPr lang="en-US" dirty="0" smtClean="0"/>
              <a:t> 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…				….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smtClean="0"/>
              <a:t>				     </a:t>
            </a:r>
            <a:r>
              <a:rPr lang="en-US" dirty="0" err="1" smtClean="0"/>
              <a:t>pengetahuan</a:t>
            </a:r>
            <a:endParaRPr lang="en-US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3.   Knowing 	= Proses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r>
              <a:rPr lang="en-US" dirty="0" smtClean="0"/>
              <a:t> 				   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pengethn</a:t>
            </a:r>
            <a:r>
              <a:rPr lang="en-US" dirty="0" smtClean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smtClean="0"/>
              <a:t>			    </a:t>
            </a:r>
            <a:r>
              <a:rPr lang="en-US" dirty="0" err="1" smtClean="0"/>
              <a:t>sendiri</a:t>
            </a:r>
            <a:endParaRPr lang="en-US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/>
              <a:t>4  </a:t>
            </a:r>
            <a:r>
              <a:rPr lang="en-US" dirty="0" smtClean="0"/>
              <a:t>   Knowledge 	=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penemuan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….</a:t>
            </a:r>
            <a:r>
              <a:rPr lang="en-US" dirty="0" err="1" smtClean="0"/>
              <a:t>pengetahuan</a:t>
            </a:r>
            <a:endParaRPr lang="en-US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24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1066800"/>
          </a:xfrm>
        </p:spPr>
        <p:txBody>
          <a:bodyPr/>
          <a:lstStyle/>
          <a:p>
            <a:pPr algn="r"/>
            <a:r>
              <a:rPr lang="en-US" sz="3200" b="1" dirty="0" err="1">
                <a:solidFill>
                  <a:srgbClr val="0000FF"/>
                </a:solidFill>
              </a:rPr>
              <a:t>Tahapan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</a:rPr>
              <a:t/>
            </a:r>
            <a:br>
              <a:rPr lang="en-US" sz="3200" b="1" dirty="0" smtClean="0">
                <a:solidFill>
                  <a:srgbClr val="0000FF"/>
                </a:solidFill>
              </a:rPr>
            </a:br>
            <a:r>
              <a:rPr lang="en-US" sz="3200" b="1" dirty="0" err="1" smtClean="0">
                <a:solidFill>
                  <a:srgbClr val="0000FF"/>
                </a:solidFill>
              </a:rPr>
              <a:t>Perkembangan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Ilmu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981200"/>
            <a:ext cx="8503920" cy="4117848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3200" dirty="0" err="1"/>
              <a:t>Anismisme</a:t>
            </a:r>
            <a:r>
              <a:rPr lang="en-US" sz="3200" dirty="0"/>
              <a:t>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3200" dirty="0" err="1" smtClean="0"/>
              <a:t>Ilmu</a:t>
            </a:r>
            <a:r>
              <a:rPr lang="en-US" sz="3200" dirty="0" smtClean="0"/>
              <a:t> </a:t>
            </a:r>
            <a:r>
              <a:rPr lang="en-US" sz="3200" dirty="0" err="1" smtClean="0"/>
              <a:t>Empiris</a:t>
            </a:r>
            <a:endParaRPr lang="en-US" sz="3200" dirty="0" smtClean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3200" dirty="0" err="1"/>
              <a:t>Ilmu</a:t>
            </a:r>
            <a:r>
              <a:rPr lang="en-US" sz="3200" dirty="0"/>
              <a:t> </a:t>
            </a:r>
            <a:r>
              <a:rPr lang="en-US" sz="3200" dirty="0" err="1"/>
              <a:t>Teoritis</a:t>
            </a:r>
            <a:r>
              <a:rPr lang="en-US" sz="3200" dirty="0"/>
              <a:t>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523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1066800"/>
          </a:xfrm>
        </p:spPr>
        <p:txBody>
          <a:bodyPr/>
          <a:lstStyle/>
          <a:p>
            <a:pPr algn="r"/>
            <a:r>
              <a:rPr lang="en-US" sz="3200" b="1" dirty="0" err="1">
                <a:solidFill>
                  <a:srgbClr val="0000FF"/>
                </a:solidFill>
              </a:rPr>
              <a:t>Tahapan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</a:rPr>
              <a:t/>
            </a:r>
            <a:br>
              <a:rPr lang="en-US" sz="3200" b="1" dirty="0" smtClean="0">
                <a:solidFill>
                  <a:srgbClr val="0000FF"/>
                </a:solidFill>
              </a:rPr>
            </a:br>
            <a:r>
              <a:rPr lang="en-US" sz="3200" b="1" dirty="0" err="1" smtClean="0">
                <a:solidFill>
                  <a:srgbClr val="0000FF"/>
                </a:solidFill>
              </a:rPr>
              <a:t>Perkembangan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Ilmu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 dirty="0" err="1"/>
              <a:t>Anismisme</a:t>
            </a:r>
            <a:r>
              <a:rPr lang="en-US" sz="2800" b="1" dirty="0"/>
              <a:t> </a:t>
            </a:r>
          </a:p>
          <a:p>
            <a:pPr marL="1090613" lvl="2" indent="0" algn="just">
              <a:lnSpc>
                <a:spcPct val="80000"/>
              </a:lnSpc>
              <a:buFontTx/>
              <a:buNone/>
            </a:pP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dipengaruhui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; </a:t>
            </a:r>
            <a:r>
              <a:rPr lang="en-US" dirty="0" err="1"/>
              <a:t>dewa</a:t>
            </a:r>
            <a:r>
              <a:rPr lang="en-US" dirty="0"/>
              <a:t>, </a:t>
            </a:r>
            <a:r>
              <a:rPr lang="en-US" dirty="0" err="1"/>
              <a:t>hantu</a:t>
            </a:r>
            <a:r>
              <a:rPr lang="en-US" dirty="0"/>
              <a:t>, </a:t>
            </a:r>
            <a:r>
              <a:rPr lang="en-US" dirty="0" err="1"/>
              <a:t>syaitan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ruh</a:t>
            </a:r>
            <a:r>
              <a:rPr lang="en-US" dirty="0"/>
              <a:t> </a:t>
            </a:r>
            <a:r>
              <a:rPr lang="en-US" dirty="0" err="1"/>
              <a:t>gaib</a:t>
            </a:r>
            <a:r>
              <a:rPr lang="en-US" dirty="0"/>
              <a:t>. Indian </a:t>
            </a:r>
            <a:r>
              <a:rPr lang="en-US" dirty="0" err="1"/>
              <a:t>sakit</a:t>
            </a:r>
            <a:r>
              <a:rPr lang="en-US" dirty="0"/>
              <a:t>, </a:t>
            </a:r>
            <a:r>
              <a:rPr lang="en-US" dirty="0" err="1"/>
              <a:t>kelaparan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bencana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ruh</a:t>
            </a:r>
            <a:r>
              <a:rPr lang="en-US" dirty="0"/>
              <a:t> </a:t>
            </a:r>
            <a:r>
              <a:rPr lang="en-US" dirty="0" err="1"/>
              <a:t>halus</a:t>
            </a:r>
            <a:r>
              <a:rPr lang="en-US" dirty="0"/>
              <a:t>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marah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diadakan</a:t>
            </a:r>
            <a:r>
              <a:rPr lang="en-US" dirty="0"/>
              <a:t> </a:t>
            </a:r>
            <a:r>
              <a:rPr lang="en-US" dirty="0" err="1" smtClean="0"/>
              <a:t>upacara</a:t>
            </a:r>
            <a:r>
              <a:rPr lang="en-US" dirty="0" smtClean="0"/>
              <a:t>– </a:t>
            </a:r>
            <a:r>
              <a:rPr lang="en-US" dirty="0" err="1"/>
              <a:t>upacara</a:t>
            </a:r>
            <a:r>
              <a:rPr lang="en-US" dirty="0" smtClean="0"/>
              <a:t>.</a:t>
            </a:r>
          </a:p>
          <a:p>
            <a:pPr marL="1090613" lvl="2" indent="0" algn="just">
              <a:lnSpc>
                <a:spcPct val="80000"/>
              </a:lnSpc>
              <a:buFontTx/>
              <a:buNone/>
            </a:pPr>
            <a:endParaRPr lang="en-US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 dirty="0" err="1"/>
              <a:t>Ilmu</a:t>
            </a:r>
            <a:r>
              <a:rPr lang="en-US" sz="2800" b="1" dirty="0"/>
              <a:t> </a:t>
            </a:r>
            <a:r>
              <a:rPr lang="en-US" sz="2800" b="1" dirty="0" err="1"/>
              <a:t>Empiris</a:t>
            </a:r>
            <a:endParaRPr lang="en-US" sz="2800" b="1" dirty="0"/>
          </a:p>
          <a:p>
            <a:pPr marL="1090613" lvl="1" indent="-512763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err="1"/>
              <a:t>Ilmu</a:t>
            </a:r>
            <a:r>
              <a:rPr lang="en-US" sz="2000" dirty="0"/>
              <a:t> </a:t>
            </a:r>
            <a:r>
              <a:rPr lang="en-US" sz="2000" dirty="0" err="1"/>
              <a:t>mulai</a:t>
            </a:r>
            <a:r>
              <a:rPr lang="en-US" sz="2000" dirty="0"/>
              <a:t> </a:t>
            </a:r>
            <a:r>
              <a:rPr lang="en-US" sz="2000" dirty="0" err="1"/>
              <a:t>dibangun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hub.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fenomena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fenomena</a:t>
            </a:r>
            <a:r>
              <a:rPr lang="en-US" sz="2000" dirty="0"/>
              <a:t> yang lain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empiris</a:t>
            </a:r>
            <a:endParaRPr lang="en-US" sz="2000" dirty="0"/>
          </a:p>
          <a:p>
            <a:pPr marL="1090613" lvl="1" indent="-512763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 err="1"/>
              <a:t>Tahapannya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:</a:t>
            </a:r>
          </a:p>
          <a:p>
            <a:pPr marL="1492250" lvl="2" indent="-401638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/</a:t>
            </a:r>
            <a:r>
              <a:rPr lang="en-US" dirty="0" err="1"/>
              <a:t>ahli</a:t>
            </a:r>
            <a:endParaRPr lang="en-US" dirty="0"/>
          </a:p>
          <a:p>
            <a:pPr marL="1492250" lvl="2" indent="-401638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dirty="0" err="1"/>
              <a:t>Pengklafikasikan</a:t>
            </a:r>
            <a:r>
              <a:rPr lang="en-US" dirty="0"/>
              <a:t> </a:t>
            </a:r>
            <a:r>
              <a:rPr lang="en-US" dirty="0" err="1"/>
              <a:t>fenomena</a:t>
            </a:r>
            <a:r>
              <a:rPr lang="en-US" dirty="0"/>
              <a:t>. </a:t>
            </a:r>
            <a:r>
              <a:rPr lang="en-US" dirty="0" err="1"/>
              <a:t>Mis</a:t>
            </a:r>
            <a:r>
              <a:rPr lang="en-US" dirty="0"/>
              <a:t> : </a:t>
            </a:r>
            <a:r>
              <a:rPr lang="en-US" dirty="0" err="1"/>
              <a:t>hujan</a:t>
            </a:r>
            <a:r>
              <a:rPr lang="en-US" dirty="0"/>
              <a:t>, </a:t>
            </a:r>
            <a:r>
              <a:rPr lang="en-US" dirty="0" err="1"/>
              <a:t>ikan</a:t>
            </a:r>
            <a:r>
              <a:rPr lang="en-US" dirty="0"/>
              <a:t> , </a:t>
            </a:r>
            <a:r>
              <a:rPr lang="en-US" dirty="0" err="1"/>
              <a:t>burung</a:t>
            </a:r>
            <a:r>
              <a:rPr lang="en-US" dirty="0"/>
              <a:t>, </a:t>
            </a:r>
            <a:r>
              <a:rPr lang="en-US" dirty="0" err="1"/>
              <a:t>padi</a:t>
            </a:r>
            <a:r>
              <a:rPr lang="en-US" dirty="0"/>
              <a:t> </a:t>
            </a:r>
            <a:r>
              <a:rPr lang="en-US" dirty="0" err="1"/>
              <a:t>dll</a:t>
            </a:r>
            <a:endParaRPr lang="en-US" dirty="0"/>
          </a:p>
          <a:p>
            <a:pPr marL="1492250" lvl="2" indent="-401638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dirty="0" err="1"/>
              <a:t>Kuantifikasi</a:t>
            </a:r>
            <a:r>
              <a:rPr lang="en-US" dirty="0"/>
              <a:t> </a:t>
            </a:r>
            <a:r>
              <a:rPr lang="en-US" dirty="0" err="1"/>
              <a:t>fenomena</a:t>
            </a:r>
            <a:r>
              <a:rPr lang="en-US" dirty="0"/>
              <a:t>.</a:t>
            </a:r>
          </a:p>
          <a:p>
            <a:pPr marL="1492250" lvl="2" indent="-401638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dirty="0" err="1"/>
              <a:t>Penemuan</a:t>
            </a:r>
            <a:r>
              <a:rPr lang="en-US" dirty="0"/>
              <a:t> </a:t>
            </a:r>
            <a:r>
              <a:rPr lang="en-US" dirty="0" err="1" smtClean="0"/>
              <a:t>hubungan</a:t>
            </a:r>
            <a:r>
              <a:rPr lang="en-US" dirty="0" err="1"/>
              <a:t>-</a:t>
            </a:r>
            <a:r>
              <a:rPr lang="en-US" dirty="0" err="1" smtClean="0"/>
              <a:t>hubungan</a:t>
            </a:r>
            <a:r>
              <a:rPr lang="en-US" dirty="0"/>
              <a:t>.</a:t>
            </a:r>
          </a:p>
          <a:p>
            <a:pPr marL="1371600" lvl="2" indent="-457200">
              <a:lnSpc>
                <a:spcPct val="80000"/>
              </a:lnSpc>
              <a:buFontTx/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980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24000"/>
            <a:ext cx="8229600" cy="4724400"/>
          </a:xfrm>
        </p:spPr>
        <p:txBody>
          <a:bodyPr/>
          <a:lstStyle/>
          <a:p>
            <a:pPr marL="609600" indent="-609600">
              <a:buClr>
                <a:schemeClr val="tx1"/>
              </a:buClr>
              <a:buFontTx/>
              <a:buNone/>
            </a:pPr>
            <a:r>
              <a:rPr lang="en-US" sz="2800" b="1" dirty="0" smtClean="0"/>
              <a:t>3</a:t>
            </a:r>
            <a:r>
              <a:rPr lang="en-US" sz="2800" b="1" dirty="0"/>
              <a:t>. </a:t>
            </a:r>
            <a:r>
              <a:rPr lang="en-US" sz="2800" b="1" dirty="0" err="1"/>
              <a:t>Ilmu</a:t>
            </a:r>
            <a:r>
              <a:rPr lang="en-US" sz="2800" b="1" dirty="0"/>
              <a:t> </a:t>
            </a:r>
            <a:r>
              <a:rPr lang="en-US" sz="2800" b="1" dirty="0" err="1"/>
              <a:t>Teoritis</a:t>
            </a:r>
            <a:r>
              <a:rPr lang="en-US" sz="2800" b="1" dirty="0"/>
              <a:t>.</a:t>
            </a:r>
          </a:p>
          <a:p>
            <a:pPr marL="990600" lvl="1" indent="-533400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400" dirty="0"/>
              <a:t>Tingkat paling </a:t>
            </a:r>
            <a:r>
              <a:rPr lang="en-US" sz="2400" dirty="0" err="1"/>
              <a:t>akhir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perkembangan</a:t>
            </a:r>
            <a:r>
              <a:rPr lang="en-US" sz="2400" dirty="0"/>
              <a:t> </a:t>
            </a:r>
            <a:r>
              <a:rPr lang="en-US" sz="2400" dirty="0" err="1"/>
              <a:t>ilmu</a:t>
            </a:r>
            <a:r>
              <a:rPr lang="en-US" sz="2400" dirty="0"/>
              <a:t>.</a:t>
            </a:r>
          </a:p>
          <a:p>
            <a:pPr marL="990600" lvl="1" indent="-533400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400" dirty="0" err="1"/>
              <a:t>Dimana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/ </a:t>
            </a:r>
            <a:r>
              <a:rPr lang="en-US" sz="2400" dirty="0" err="1"/>
              <a:t>gejala</a:t>
            </a:r>
            <a:r>
              <a:rPr lang="en-US" sz="2400" dirty="0"/>
              <a:t> </a:t>
            </a:r>
            <a:r>
              <a:rPr lang="en-US" sz="2400" dirty="0" err="1"/>
              <a:t>ditemukan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ilmu</a:t>
            </a:r>
            <a:r>
              <a:rPr lang="en-US" sz="2400" dirty="0"/>
              <a:t> </a:t>
            </a:r>
            <a:r>
              <a:rPr lang="en-US" sz="2400" dirty="0" err="1"/>
              <a:t>empiris</a:t>
            </a:r>
            <a:r>
              <a:rPr lang="en-US" sz="2400" dirty="0"/>
              <a:t> </a:t>
            </a:r>
            <a:r>
              <a:rPr lang="en-US" sz="2400" dirty="0" err="1"/>
              <a:t>diterangkan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kerangka</a:t>
            </a:r>
            <a:r>
              <a:rPr lang="en-US" sz="2400" dirty="0"/>
              <a:t> </a:t>
            </a:r>
            <a:r>
              <a:rPr lang="en-US" sz="2400" dirty="0" err="1"/>
              <a:t>pemikiran</a:t>
            </a:r>
            <a:r>
              <a:rPr lang="en-US" sz="2400" dirty="0"/>
              <a:t> </a:t>
            </a:r>
            <a:r>
              <a:rPr lang="en-US" sz="2400" dirty="0" err="1"/>
              <a:t>sebab</a:t>
            </a:r>
            <a:r>
              <a:rPr lang="en-US" sz="2400" dirty="0"/>
              <a:t> </a:t>
            </a:r>
            <a:r>
              <a:rPr lang="en-US" sz="2400" dirty="0" err="1"/>
              <a:t>akibat</a:t>
            </a:r>
            <a:r>
              <a:rPr lang="en-US" sz="2400" dirty="0"/>
              <a:t>.</a:t>
            </a:r>
          </a:p>
          <a:p>
            <a:pPr marL="990600" lvl="1" indent="-533400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400" dirty="0" err="1"/>
              <a:t>Ilmu</a:t>
            </a:r>
            <a:r>
              <a:rPr lang="en-US" sz="2400" dirty="0"/>
              <a:t> </a:t>
            </a:r>
            <a:r>
              <a:rPr lang="en-US" sz="2400" dirty="0" err="1"/>
              <a:t>alam</a:t>
            </a:r>
            <a:r>
              <a:rPr lang="en-US" sz="2400" dirty="0"/>
              <a:t> </a:t>
            </a:r>
            <a:r>
              <a:rPr lang="en-US" sz="2400" dirty="0" err="1"/>
              <a:t>hampir</a:t>
            </a:r>
            <a:r>
              <a:rPr lang="en-US" sz="2400" dirty="0"/>
              <a:t> </a:t>
            </a:r>
            <a:r>
              <a:rPr lang="en-US" sz="2400" dirty="0" err="1"/>
              <a:t>sebagaian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masuk</a:t>
            </a:r>
            <a:r>
              <a:rPr lang="en-US" sz="2400" dirty="0"/>
              <a:t> </a:t>
            </a:r>
            <a:r>
              <a:rPr lang="en-US" sz="2400" dirty="0" err="1"/>
              <a:t>tahap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 </a:t>
            </a:r>
            <a:r>
              <a:rPr lang="en-US" sz="2400" dirty="0" err="1"/>
              <a:t>sedangkan</a:t>
            </a:r>
            <a:r>
              <a:rPr lang="en-US" sz="2400" dirty="0"/>
              <a:t> </a:t>
            </a:r>
            <a:r>
              <a:rPr lang="en-US" sz="2400" dirty="0" err="1"/>
              <a:t>ilmu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r>
              <a:rPr lang="en-US" sz="2400" dirty="0"/>
              <a:t> </a:t>
            </a:r>
            <a:r>
              <a:rPr lang="en-US" sz="2400" dirty="0" err="1"/>
              <a:t>belum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mencapai</a:t>
            </a:r>
            <a:r>
              <a:rPr lang="en-US" sz="2400" dirty="0"/>
              <a:t> </a:t>
            </a:r>
            <a:r>
              <a:rPr lang="en-US" sz="2400" dirty="0" err="1"/>
              <a:t>tahap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.</a:t>
            </a: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4427538" y="23495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1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err="1"/>
              <a:t>Sifat</a:t>
            </a:r>
            <a:r>
              <a:rPr lang="en-US" b="1" dirty="0"/>
              <a:t> </a:t>
            </a:r>
            <a:r>
              <a:rPr lang="en-US" b="1" dirty="0" err="1"/>
              <a:t>Ilmu</a:t>
            </a:r>
            <a:r>
              <a:rPr lang="en-US" b="1" dirty="0"/>
              <a:t> </a:t>
            </a:r>
            <a:r>
              <a:rPr lang="en-US" b="1" dirty="0" err="1"/>
              <a:t>Pengetahuan</a:t>
            </a:r>
            <a:r>
              <a:rPr lang="en-US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422648"/>
          </a:xfrm>
        </p:spPr>
        <p:txBody>
          <a:bodyPr/>
          <a:lstStyle/>
          <a:p>
            <a:r>
              <a:rPr lang="en-US" b="1" dirty="0" err="1"/>
              <a:t>Logis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masuk</a:t>
            </a:r>
            <a:r>
              <a:rPr lang="en-US" b="1" dirty="0"/>
              <a:t> </a:t>
            </a:r>
            <a:r>
              <a:rPr lang="en-US" b="1" dirty="0" err="1" smtClean="0"/>
              <a:t>akal</a:t>
            </a:r>
            <a:endParaRPr lang="en-US" b="1" dirty="0" smtClean="0"/>
          </a:p>
          <a:p>
            <a:r>
              <a:rPr lang="en-US" b="1" dirty="0" err="1" smtClean="0"/>
              <a:t>Obyektif</a:t>
            </a:r>
            <a:endParaRPr lang="en-US" b="1" dirty="0" smtClean="0"/>
          </a:p>
          <a:p>
            <a:r>
              <a:rPr lang="en-US" b="1" dirty="0" err="1" smtClean="0"/>
              <a:t>Sistematis</a:t>
            </a:r>
            <a:endParaRPr lang="en-US" b="1" dirty="0" smtClean="0"/>
          </a:p>
          <a:p>
            <a:r>
              <a:rPr lang="en-US" b="1" dirty="0" err="1"/>
              <a:t>Andal</a:t>
            </a:r>
            <a:r>
              <a:rPr lang="en-US" dirty="0"/>
              <a:t> </a:t>
            </a:r>
            <a:r>
              <a:rPr lang="en-US" b="1" dirty="0" smtClean="0"/>
              <a:t>/</a:t>
            </a:r>
            <a:r>
              <a:rPr lang="en-US" b="1" dirty="0" err="1" smtClean="0"/>
              <a:t>Uji</a:t>
            </a:r>
            <a:endParaRPr lang="en-US" b="1" dirty="0" smtClean="0"/>
          </a:p>
          <a:p>
            <a:r>
              <a:rPr lang="en-US" b="1" dirty="0" err="1" smtClean="0"/>
              <a:t>Dirancang</a:t>
            </a:r>
            <a:endParaRPr lang="en-US" b="1" dirty="0"/>
          </a:p>
          <a:p>
            <a:r>
              <a:rPr lang="en-US" b="1" dirty="0" err="1"/>
              <a:t>Akumulatif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Kuliah 4 - Science,Engineering,Technology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B367B-2DC6-47FA-BBAC-C31C79B9389C}" type="slidenum">
              <a:rPr lang="en-US" smtClean="0">
                <a:solidFill>
                  <a:srgbClr val="FF6700">
                    <a:shade val="75000"/>
                  </a:srgbClr>
                </a:solidFill>
              </a:rPr>
              <a:pPr>
                <a:defRPr/>
              </a:pPr>
              <a:t>18</a:t>
            </a:fld>
            <a:endParaRPr lang="en-US">
              <a:solidFill>
                <a:srgbClr val="FF67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35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b="1" dirty="0" err="1">
                <a:solidFill>
                  <a:srgbClr val="FF0000"/>
                </a:solidFill>
              </a:rPr>
              <a:t>Hubungan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Sains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dan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Teknologi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sains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di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keterkaitan</a:t>
            </a:r>
            <a:r>
              <a:rPr lang="en-US" dirty="0"/>
              <a:t>. </a:t>
            </a:r>
            <a:r>
              <a:rPr lang="en-US" dirty="0" err="1"/>
              <a:t>Misalnya</a:t>
            </a:r>
            <a:r>
              <a:rPr lang="en-US" dirty="0"/>
              <a:t>, </a:t>
            </a:r>
            <a:r>
              <a:rPr lang="en-US" dirty="0" err="1"/>
              <a:t>seandainya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kandungan</a:t>
            </a:r>
            <a:r>
              <a:rPr lang="en-US" dirty="0"/>
              <a:t> </a:t>
            </a:r>
            <a:r>
              <a:rPr lang="en-US" dirty="0" err="1"/>
              <a:t>besi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pasti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barang-barang</a:t>
            </a:r>
            <a:r>
              <a:rPr lang="en-US" dirty="0"/>
              <a:t> yang </a:t>
            </a:r>
            <a:r>
              <a:rPr lang="en-US" dirty="0" err="1"/>
              <a:t>terbuat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besi</a:t>
            </a:r>
            <a:r>
              <a:rPr lang="en-US" dirty="0"/>
              <a:t>. </a:t>
            </a:r>
            <a:r>
              <a:rPr lang="en-US" dirty="0" err="1"/>
              <a:t>Beitu</a:t>
            </a:r>
            <a:r>
              <a:rPr lang="en-US" dirty="0"/>
              <a:t> pula </a:t>
            </a:r>
            <a:r>
              <a:rPr lang="en-US" dirty="0" err="1"/>
              <a:t>sebaliknya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pesat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pasti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sains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pesat</a:t>
            </a:r>
            <a:r>
              <a:rPr lang="en-US" dirty="0"/>
              <a:t> pula.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Kuliah 4 - Science,Engineering,Technology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B367B-2DC6-47FA-BBAC-C31C79B9389C}" type="slidenum">
              <a:rPr lang="en-US" smtClean="0">
                <a:solidFill>
                  <a:srgbClr val="FF6700">
                    <a:shade val="75000"/>
                  </a:srgbClr>
                </a:solidFill>
              </a:rPr>
              <a:pPr>
                <a:defRPr/>
              </a:pPr>
              <a:t>19</a:t>
            </a:fld>
            <a:endParaRPr lang="en-US">
              <a:solidFill>
                <a:srgbClr val="FF67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61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Kuliah 4 - Science,Engineering,Technology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B367B-2DC6-47FA-BBAC-C31C79B9389C}" type="slidenum">
              <a:rPr lang="en-US" smtClean="0">
                <a:solidFill>
                  <a:srgbClr val="FF6700">
                    <a:shade val="75000"/>
                  </a:srgbClr>
                </a:solidFill>
              </a:rPr>
              <a:pPr>
                <a:defRPr/>
              </a:pPr>
              <a:t>2</a:t>
            </a:fld>
            <a:endParaRPr lang="en-US">
              <a:solidFill>
                <a:srgbClr val="FF6700">
                  <a:shade val="75000"/>
                </a:srgb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527175"/>
            <a:ext cx="8047038" cy="45720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Manusia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adalah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makhluk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ciptaan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Tuhan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yang paling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sempurna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karena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dibekali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dengan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kemampuan</a:t>
            </a:r>
            <a:r>
              <a:rPr lang="en-US" sz="4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akalnya</a:t>
            </a:r>
            <a:endParaRPr lang="en-US" sz="36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5031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83392"/>
            <a:ext cx="22288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24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err="1"/>
              <a:t>Jadi</a:t>
            </a:r>
            <a:r>
              <a:rPr lang="en-US" dirty="0"/>
              <a:t>,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kesimpulan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sains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berpengaruh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perkebangan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. Dan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yang </a:t>
            </a:r>
            <a:r>
              <a:rPr lang="en-US" dirty="0" err="1"/>
              <a:t>memadahi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 smtClean="0"/>
              <a:t>sains</a:t>
            </a:r>
            <a:r>
              <a:rPr lang="en-US" dirty="0" smtClean="0"/>
              <a:t> pun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Kuliah 4 - Science,Engineering,Technology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B367B-2DC6-47FA-BBAC-C31C79B9389C}" type="slidenum">
              <a:rPr lang="en-US" smtClean="0">
                <a:solidFill>
                  <a:srgbClr val="FF6700">
                    <a:shade val="75000"/>
                  </a:srgbClr>
                </a:solidFill>
              </a:rPr>
              <a:pPr>
                <a:defRPr/>
              </a:pPr>
              <a:t>20</a:t>
            </a:fld>
            <a:endParaRPr lang="en-US">
              <a:solidFill>
                <a:srgbClr val="FF67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53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Kuliah 4 - Science,Engineering,Technology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B367B-2DC6-47FA-BBAC-C31C79B9389C}" type="slidenum">
              <a:rPr lang="en-US" smtClean="0">
                <a:solidFill>
                  <a:srgbClr val="FF6700">
                    <a:shade val="75000"/>
                  </a:srgbClr>
                </a:solidFill>
              </a:rPr>
              <a:pPr>
                <a:defRPr/>
              </a:pPr>
              <a:t>21</a:t>
            </a:fld>
            <a:endParaRPr lang="en-US">
              <a:solidFill>
                <a:srgbClr val="FF6700">
                  <a:shade val="75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128093"/>
            <a:ext cx="3657600" cy="227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8839200" cy="397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88642" y="435650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dirty="0" err="1" smtClean="0"/>
              <a:t>Pernahkah</a:t>
            </a:r>
            <a:r>
              <a:rPr lang="en-US" sz="2800" dirty="0" smtClean="0"/>
              <a:t> </a:t>
            </a:r>
            <a:r>
              <a:rPr lang="en-US" sz="2800" dirty="0" err="1" smtClean="0"/>
              <a:t>membayangkan</a:t>
            </a:r>
            <a:r>
              <a:rPr lang="en-US" sz="2800" dirty="0" smtClean="0"/>
              <a:t> </a:t>
            </a:r>
            <a:r>
              <a:rPr lang="en-US" sz="2800" dirty="0" err="1" smtClean="0"/>
              <a:t>bagaimana</a:t>
            </a:r>
            <a:r>
              <a:rPr lang="en-US" sz="2800" dirty="0" smtClean="0"/>
              <a:t> </a:t>
            </a:r>
            <a:r>
              <a:rPr lang="en-US" sz="2800" dirty="0" err="1" smtClean="0"/>
              <a:t>pesawat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begitu</a:t>
            </a:r>
            <a:r>
              <a:rPr lang="en-US" sz="2800" dirty="0" smtClean="0"/>
              <a:t> </a:t>
            </a:r>
            <a:r>
              <a:rPr lang="en-US" sz="2800" dirty="0" err="1" smtClean="0"/>
              <a:t>besar</a:t>
            </a:r>
            <a:r>
              <a:rPr lang="en-US" sz="2800" dirty="0" smtClean="0"/>
              <a:t> </a:t>
            </a:r>
            <a:r>
              <a:rPr lang="en-US" sz="2800" dirty="0" err="1" smtClean="0"/>
              <a:t>bisa</a:t>
            </a:r>
            <a:r>
              <a:rPr lang="en-US" sz="2800" dirty="0" smtClean="0"/>
              <a:t> </a:t>
            </a:r>
            <a:r>
              <a:rPr lang="en-US" sz="2800" dirty="0" err="1" smtClean="0"/>
              <a:t>terbang</a:t>
            </a:r>
            <a:r>
              <a:rPr lang="en-US" sz="2800" dirty="0" smtClean="0"/>
              <a:t> di </a:t>
            </a:r>
            <a:r>
              <a:rPr lang="en-US" sz="2800" dirty="0" err="1" smtClean="0"/>
              <a:t>udara</a:t>
            </a:r>
            <a:r>
              <a:rPr lang="en-US" sz="2800" dirty="0" smtClean="0"/>
              <a:t> 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414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Kuliah 4 - Science,Engineering,Technology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76AF9-CC52-4272-8A7C-C544DA3FEC9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2025"/>
            <a:ext cx="3352800" cy="277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2025"/>
            <a:ext cx="3200400" cy="277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2024"/>
            <a:ext cx="2286000" cy="277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3886200"/>
            <a:ext cx="792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00FF"/>
                </a:solidFill>
              </a:rPr>
              <a:t>Bagaimana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roket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bisa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terbang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tinggi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</a:p>
          <a:p>
            <a:pPr algn="just"/>
            <a:r>
              <a:rPr lang="en-US" sz="3600" dirty="0" err="1" smtClean="0">
                <a:solidFill>
                  <a:srgbClr val="0000FF"/>
                </a:solidFill>
              </a:rPr>
              <a:t>sampai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menembus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atsmosfir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bumi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menuju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bulan</a:t>
            </a:r>
            <a:r>
              <a:rPr lang="en-US" sz="3600" dirty="0" smtClean="0">
                <a:solidFill>
                  <a:srgbClr val="0000FF"/>
                </a:solidFill>
              </a:rPr>
              <a:t>? 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2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Kuliah 4 - Science,Engineering,Technology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76AF9-CC52-4272-8A7C-C544DA3FEC9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886200" cy="624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2400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37"/>
          <a:stretch/>
        </p:blipFill>
        <p:spPr bwMode="auto">
          <a:xfrm>
            <a:off x="6629400" y="152400"/>
            <a:ext cx="2370221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67199" y="3276600"/>
            <a:ext cx="44958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/>
              <a:t>B</a:t>
            </a:r>
            <a:r>
              <a:rPr lang="en-US" sz="2800" dirty="0" err="1" smtClean="0"/>
              <a:t>agaimana</a:t>
            </a:r>
            <a:r>
              <a:rPr lang="en-US" sz="2800" dirty="0" smtClean="0"/>
              <a:t> </a:t>
            </a:r>
            <a:r>
              <a:rPr lang="en-US" sz="2800" dirty="0" err="1" smtClean="0"/>
              <a:t>gedung-gedung</a:t>
            </a:r>
            <a:r>
              <a:rPr lang="en-US" sz="2800" dirty="0" smtClean="0"/>
              <a:t> </a:t>
            </a:r>
            <a:r>
              <a:rPr lang="en-US" sz="2800" dirty="0" err="1" smtClean="0"/>
              <a:t>pencakar</a:t>
            </a:r>
            <a:r>
              <a:rPr lang="en-US" sz="2800" dirty="0" smtClean="0"/>
              <a:t> </a:t>
            </a:r>
            <a:r>
              <a:rPr lang="en-US" sz="2800" dirty="0" err="1" smtClean="0"/>
              <a:t>langit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menjulang</a:t>
            </a:r>
            <a:r>
              <a:rPr lang="en-US" sz="2800" dirty="0" smtClean="0"/>
              <a:t> </a:t>
            </a:r>
            <a:r>
              <a:rPr lang="en-US" sz="2800" dirty="0" err="1" smtClean="0"/>
              <a:t>tinggi</a:t>
            </a:r>
            <a:r>
              <a:rPr lang="en-US" sz="2800" dirty="0" smtClean="0"/>
              <a:t> </a:t>
            </a:r>
            <a:r>
              <a:rPr lang="en-US" sz="2800" dirty="0" err="1" smtClean="0"/>
              <a:t>bisa</a:t>
            </a:r>
            <a:r>
              <a:rPr lang="en-US" sz="2800" dirty="0" smtClean="0"/>
              <a:t> </a:t>
            </a:r>
            <a:r>
              <a:rPr lang="en-US" sz="2800" dirty="0" err="1" smtClean="0"/>
              <a:t>tetap</a:t>
            </a:r>
            <a:r>
              <a:rPr lang="en-US" sz="2800" dirty="0" smtClean="0"/>
              <a:t> </a:t>
            </a:r>
            <a:r>
              <a:rPr lang="en-US" sz="2800" dirty="0" err="1" smtClean="0"/>
              <a:t>kokoh</a:t>
            </a:r>
            <a:r>
              <a:rPr lang="en-US" sz="2800" dirty="0" smtClean="0"/>
              <a:t> </a:t>
            </a:r>
            <a:r>
              <a:rPr lang="en-US" sz="2800" dirty="0" err="1" smtClean="0"/>
              <a:t>berdiri</a:t>
            </a:r>
            <a:r>
              <a:rPr lang="en-US" sz="2800" dirty="0" smtClean="0"/>
              <a:t> </a:t>
            </a:r>
            <a:r>
              <a:rPr lang="en-US" sz="2800" dirty="0" err="1" smtClean="0"/>
              <a:t>walaupun</a:t>
            </a:r>
            <a:r>
              <a:rPr lang="en-US" sz="2800" dirty="0" smtClean="0"/>
              <a:t> </a:t>
            </a:r>
            <a:r>
              <a:rPr lang="en-US" sz="2800" dirty="0" err="1" smtClean="0"/>
              <a:t>diterpa</a:t>
            </a:r>
            <a:r>
              <a:rPr lang="en-US" sz="2800" dirty="0" smtClean="0"/>
              <a:t> </a:t>
            </a:r>
            <a:r>
              <a:rPr lang="en-US" sz="2800" dirty="0" err="1" smtClean="0"/>
              <a:t>angin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begitu</a:t>
            </a:r>
            <a:r>
              <a:rPr lang="en-US" sz="2800" dirty="0" smtClean="0"/>
              <a:t> </a:t>
            </a:r>
            <a:r>
              <a:rPr lang="en-US" sz="2800" dirty="0" err="1" smtClean="0"/>
              <a:t>kencang</a:t>
            </a:r>
            <a:r>
              <a:rPr lang="en-US" sz="2800" dirty="0" smtClean="0"/>
              <a:t>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232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Kuliah 4 - Science,Engineering,Technology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76AF9-CC52-4272-8A7C-C544DA3FEC9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AutoShape 2" descr="data:image/jpeg;base64,/9j/4AAQSkZJRgABAQAAAQABAAD/2wCEAAkGBxISEhUUExQUEhUUFBQUFRQUFRQUFhUUFRQWFhQUFBUYHCggGBolHBUUITEhJSkrLi4uFx8zODMsNygtLisBCgoKDg0OGxAQGiwkHyQsLCwsLC0sLCwtLCwsNCwsLCwsLCwsLCwsLCwsLCwsLCwsLCwsLCwsLCwsLCwsLCwsLP/AABEIALcBEwMBIgACEQEDEQH/xAAcAAABBAMBAAAAAAAAAAAAAAAAAwQFBgECBwj/xABMEAABAwICAwoHDgQGAgMAAAABAAIDBBESIQUxQQYWUVNUYXGT0dIHExcigZGhCBQjNEJEUnSEorGys8MVMnJzYoKDksHhM/AlQ2P/xAAaAQEAAwEBAQAAAAAAAAAAAAAAAQIEAwUG/8QAKxEAAgEDAwMDBAIDAAAAAAAAAAECAxESBCExE0FRBVKRIjJxgWGhI9Hw/9oADAMBAAIRAxEAPwDuKEIQAhI1dS2KN8jzZsbXPcbE2a0EuNhryBVE8s2h+Ok6mXsQHQULn3lm0Px0nUy91Hlm0Px0nUy91AdBQufeWXQ/HSdTL3VnyyaI46TqJe6gOgIVA8seiOOk6iXuo8sWiOOk6ibuoC/oVB8sOiONk6ibuo8sGieNl6ibuoC/IVC8r+ieNl6iburI8LuieNl6ibuoC+IVFHhb0VxsnUS91ZHhY0XxsnUy91AXlCpA8K2i+Nk6mXurPlU0XxsnUy91AXZCpQ8KejONk6mXsWfKjozjJOpk7EBdEKmeU/RvGSdTJ2LPlN0bxj+qk7EBckKnjwl6O4x/VSdiz5StHcY/qpOxAW9CqPlI0dxj+qk7EO8JGjgCTI8AZk+KkyA9CAtyFz7yzaH46TqZe6jyzaH46TqZe6gOgoXPvLNofjpOpl7qPLNofjpOpl7qA6Chc+8s2h+Ok6mXuqw7k92VHpLxnvV7n+KwY8THstjxYf5hn/I71ICwIQhACEIQAhCEBF7qviVV9Wn/AEnLyVoina6O5aCcbhci+Qayw9pXrXdV8Sqvq0/6Tl5T3PD4En/9HD1tZ2KG7IIV95M+g31BAoo/oN9QTl71r4xVuBMUMf0G+pZ95RfQb6glMRKWa3YFFwN/ecf0G+oKR0boaOQ5sbboTvR+ii9wv0nsVppqNsY1gdOSz1K9tkdoU78kKNzNPb/xj2peHc1SnXGPWVNmWLViCI2C4sb3KzOrU8s7YxM0O4eic3E6K99QxOFvanW8Wh4n77+1WeGHC0DgAW2BfR0qcVBJrex4FSrNydm7FW3kUPE/ed2rO8qi4r7zu1WfAjAumEPCKdSp7n8lY3l0XFfed2o3m0fFfed2qzYFjApwh4RHUqe5/JW96FHxX3ndqN6NJxX3ndqseBYwKcIeER1KnufyV3enScV953as71qXi/vO7VYMCxgTp0/CI6lT3P5IDexS8X7XdqzvapuL9pU9gWMCnp0/CHVqe5/JBb3Kbi/aU2rtzVK9pYY8jrs5w9GRVjeLJsWKypU/avgpKtV9z+SpbxKDifvP7VjeJQcT95/arb4tYMat0qftXwU61X3P5KnvFoOJ+8/tWN4tDxP3n9qtni1jxanpUvavgjrVfc/llWg3DUGJvwIIxDIudwjXmlPczfP/ALL++rKxmY6R+KrXuZvn/wBl/fWHVxjFrFWPS0M5Si8m2dxQhCxm4EIQgBCEICL3VfEqr6tP+k5eWNzT7QOyuTIQObzW3K9T7qviVV9Wn/ScvLG5dl4iNXwhzOr+VqpU+0tDkdlh1m3QknNUhPDhIJ/9yScoy1Zrkpl3EaQtzU3oSjxuvwalGsgIHOVbtCwYBZcq9Sy2OlKnd7kkIMDfNH/aiamQuNiFZ6cC2aZae0MJo7x+bI3MEZX5isUJb7naUXbYrE1J5pdcj07VN7iNFSukxEksaQTfV6U10Vo6dxwytBaDryBB4dWa6LuapWsiIH0s/UFvoRyqKLZjrO0G0PSxYwJyWLGBe1keViNsCxgTnAsYFORGI3wLGBOMCMCZEYjbAsYE5wrGBTkRiNsCxgTnAsYFOQxG+BYLE4LUlIdilMq4jR7brXxackLBAV8jm4jbxax4tOcKwWqciMBtgWMCcWC0e4BMiMBBzFUvczfP/sv76tU1U3VfXkqr7mb5/wDZf31i1Tu0eholaLO4oQhZTaCEIQAhCEBF7qviVV9Wn/ScvLe5KqDIzcXDnu9BDWWPtXqTdV8Sqvq0/wCk5eUNBNvF/qO/KxUqJONmWg7Ms8pucgbWvftWGRi2absJsMzbg5wnUfPdY3saL3FIoLuaTtIt0DP/AIVlo22UHTDO52CwH4lTdM9ZqruaKaJWJydwEqNimTqOZcDriPNIPDWg7SQPSVK7nanPCcifxVc0s57ogGC7g4H2HtVg3K6CkZgmnka51rtYwea3EMsTj/MQFs0qm6ilEyahwUGmWIsWMCXsjCvbyPJxG+BYwJzhWpCnIjEb4FjAnBC0JCnIjERLVghFTOGi5NlSNJ7rbFwbsNrqrqJENWLhNM1usgJpLpSJpzcB6VQGaYkqHtYSfONskw00XMkezFiwG1wQRq22XN132K2L7pjdDHGwlpDjsVPk3XOLtaq09a52Wdtii6hzgdqp1pNnOSL9UbsDa6YS7uHFUmWR1tqYiQ3VlUkFC50qm3cuGvNPG7uQWm4XM4ySbAE9CdxMNkdaS7lXGxf4t2rSMxYqKq91j3OyVXFOUeLw69aq68vJWxYINMPdNECcnSRj1vAU/wC5m+f/AGX99U3RgvLETxsf5wrl7mb5/wDZf31SM3Lk2aThncUIQrGsEIQgBCEICL3VfEqr6tP+k5eVdzbbxH+478rF6q3VfEqr6tP+k5eWNzAPiXGxsJCCdgu1trn0FUqfay0OSchYn0TExa5O6eZYJGlD2MJ3E5NWJeIrizrFjpsicQypi4hYdU21FcmjrnsTMdSP5VcdB1YfC0g3w3YekH26wuZUVM+WZnmOc0uFw7G1pbtJIIyXQRpGKFojjAa1osGjYt2ktC8mzBq5RskTcVSUv76VZ/iw2FJ1Om8K2Q1MXyYrFodVphV6VDdoVZ/jJfqKj6qsJUy1CXBBLVe6CS/mmwTFu6GXFruoWZx1rWla69yszqy5uMR/pzTMrm5m3QqlTU8ksga3W422qw1bQ4Zp7ubp2teXB7GFo+Xn6hwpGr5DhuVyv0bNTvwusHDPJwvY6jzJi6DhNycyrDp2XG90jrX1XGo2yuq/VyhQ6t9kVcLGwa1OtGaOE78GQNsr6ieBMKJ3ClfGvBuwHLaBq7FylKzsVcRHS+iPOwt1gkEcBGRCiDuemc8NY2+1XzQ1Ix5Pjn4C4XDjmcXOERaRFM8yNaHkAgX4eHJVhqWml2IxK/uaEdNjMjMUh81t7YWg5Eka7jNIabdAJXeIBwWBFzkHW84DmvdJy6TdLIcQBLiScrZk3OpLT0mS6SrPiRWwwppgQUyq5CStpCGEhNm1Odl2XkjEk6B3wsFuNiv/ALwr17mb5/8AZf31TqCi8+J3BJGfU4FXH3M3z/7L++rUJqSdjRp1ZM7ihCF3NAIQhACEIQEXuq+JVX1af9Jy4B4I6fHBUgtDxjYCCQNbTsIzXf8AdV8Sqvq0/wCk5cL8ClCyaCpD2hwEkfSPNdmDsS1yJcD7Sm5fImJrmnYMYLfaL+1SGgNERxRfCtBkdmdTsI1Bt9nP0qTq9zYZm0FzeAk3HQdv4plBRujPmkujvchxLnM4detv4LLOON3Yrm2rXEazRDdceX+HZ6DsUbJSuGsEK5yDYknNFs14r1Ek7NGmNVrsUySn51I6FoSw+Mc25+SCNX+JWSGnZrwtvw2CVc9qiVfaxM6uUbLYQhqnOyIskKigBN08AGxKYlzjWkuGZunfkipaawyUe+CRwNwrHjA2LYuHAusdS0R0v5KzomikaTcZKy6J3Ntmu592tHov6UtGBt1bbKxOmY2MWIADdRsL+k6vStenn1JOUuwVKxD6Q3IROZ8CbPGq5yPMVVamgfHdpbZw1hX7RNSXi+ojLLPPaDa4v0FJ7qKMYWyAC4NnHhB1LvXX+Nzj2Ja8HODRvI1Jt7xkvqVssFmRgIXlrWS8FUmyk1lLI82tkm8+hXG2SvDogER0+LUB0ItXO9kg4sp0WhpGj+Q24bJ1otk0JLmZEq6zaSs3AGAC1iflZ/go9kOSipqHF/S7kYFY96Pc/FIDYuu4NyPoWum9Ei3wJfhIza+xcD0jWFZJGkFaNdzLmtVLwVxOd0uiZWvuWq1aLoYrO98YgMOWEFziT9EDb05Kf8UDqC0LBwK8tY21JonA5dUaClc8kAkX4CD6Rq9pSJ3PTYrhpXWgGjYl5oY2xtPyjssbW5zwrRHXzadlwicDnlPRyNwZanNv0XF1P+5m+f8A2X99PZ7Wfl8k5+hMvczfP/sv763em1epGT/kmnGx3FCEL0joCEIQAhCEBF7qviVV9Wn/AEnLjPgBNoav+5D+V67Nuq+JVX1af9Jy457n3/w1f9yH8r1K5IfB1IFrkwq9HAHG0f1DhW1aDG641FOqaoxC/Be/OLKzSexzuQlXFhtwWt6tXssPQmVTILKd0tBeO7en1f8ARcqzO3NfM+oQ6VZ+HuJTxQ7jlFlsbEJiWkLYOKwZkdXewv4whZbKkRmFpiXNtsr1Nx256VY9b0+jHPGZDLcOZ9Wz02SgghjJxvMh4G+aPSTn6lqhQqtXtb8/9c0xhUk9kAbfbYDWeAf8nmWPfQuMIsGm4vrJ+kef8FrV1URbYN8WL3HnEi/+K+tMb5rnVypy3/oVsqbWS5JfRUghe5wvZ5BI2Xwhur/KM9al9LaQYWNacw7M8yrjJLhIPdYFdo66cKbgu5zlNJXFKuzTkbjYtWOyUXNVF2SXhlNs1ic3c5Qqq45dKhs2eSaErcEgIpO5aNR3HE775lYjn1Ju93mpOIJd33L5bknUvYT5lzq9e2yRkZY2ISUdQWOBbr5xdL1EpcMTjdx9HoXZtSTff+i6mEVQ5mbdfQD+KbhxvfPM+u6UYzaRcDXZaTS2ddtx9HhCq28d+CJMk6hjI47EYnuF+AN4L8/Mo+asMhaHWDW5ZAWGeerakzpJ+EtyOI5kgFxJ5ytJWOAzyBV6ta/28eP9+SMjfTDofFnxesMdiOdr2OQB/FQvuZvn/wBl/fTqU/Byf0O/KU19zN8/+y/vr2vSp5xm7W3XBK4O4oQhesSCEIQAhCEBF7qviVV9Wn/ScuL+AR9oar+5F+R67Ruq+JVX1af9Jy414AYcUNX/AHIfyPUrkh8HUZQJG2yvsPOouklLH4XC2wgp3NE5hSVdHjGMfzN187f+lZnIdwuxB8e3zgOmxsoCSPzgLJzT1Vpz0t/KEtpCPDMeA2cPSLryPVKeUVP9Fkr7DKVgvZa1VHhFxtWKiWzwU7lnODVZeKox3TFk20QwYW69qWiqo2ahid9I6h0BNtI1Gzbt5uZR3jbbVpo0VH6u5u02lillJfglZK2Rx15cGoDoCRmY92pzQf8AFf8AEBR4rSNS1fpI6rXcfUO1dzcSUcDcvGyh1s8LRYdBJzPsT7xrHu82wtrAvbmOaq7aWZ5v5rR9JzvwAzVhomRsYWsN3WGN30jw823JcNTBOm+DHqkpU3dcDwAbE3mGzhWGSWSUst815bPJk1awnHDZ17LEqWicRmUjO66rbYq19OxmJqcwMBIxGw4Ug0Bb4titCSW7Jg7G+kZobYY7kg5uO0cyaNeFppGnLcJuDizyINulI3sus3eW+wc3ezHT5NSVY/E7mCj352sUoHWVVGxaMiQk0i62AHzdotr6VrWyRlrcIIcAcR4dSjcycluAdqtm2mmFNu9zEchvfgO3mT2tr3SWva9gABkAExflsSMEhLlCu1ZcDKw4qhaKT+h/5SmvuZvn/wBl/fWax58XJf6DvylY9zN8/wDsv769z0dWjP8AJ1pu53FCEL2ToCEIQAhCEBF7qviVV9Wn/ScuL+ASbDFVf3IvyOXaN1XxKq+rT/pOXFvARAXw1VrZSRa/6HKY8kS4OtCoa8WKbPiLDwj2WW8VDbW4JaaVjRYm6uzmVNgtK/P5bvxKl9JOxBjhtBafRq/H2Kv19SPGPtn57resqRZIXQf0uafWCD/wvO1qUqMl+/gtDZiFS0YmpWeQhlzq2c6ZyOxOGzhPMt6l+LoGpeDQhduT4O+mpOpNy7ENO7WTrUbPIVLVrbBV7SE2zYt0dz1JOwjNVO+Tq4VmGtDc3H0BMpXk6jZNX0t/lG51AZ3PAu2K7nCVSxP++XSHzfMbwk5DtVr0XCwRjDex1k63HVfo4FXNG7li3C6Z/wDpg3tzOdw8w9atrQ1g5rZDgXm6ypFrGLMNetn9K/Zl7gBqutKOhL/OWoka7I6lvT1JjJaDksccVbPgz7bG05bm1aSwCwCbTz+cTwp0JsQVM+xVNNszPG0NyzKY+MIW8sxGpNPG3FyolZnGpPsZc25TLSDjkL2Ug2YDOyRdE2TXlbUrR+5XK2vYawawlpQ69wMktSxMub7EnE8kkDMXV77XD2QYrEW1paatc8+eBcfKtYnpO1bSUd248QBBAI5jtCj3NLn2GaK9redyfqQ+qZgW2smzYLDEErQU733AF7a0vVxFjMvUpxdrnRLJXZGVtzFIeCN/5St/czfP/sv76zVuHvaU7fFv/KVj3M3z/wCy/vr2/R3eE/ydaO6udxQhC9g6ghCEAIQhARe6r4lVfVp/0nLyLo7S88DSIp5IgbEiN7mXNrXNjmvZj2ggggEEWIOYIOsEKM3tUXJKbqIu6gPKbd1Fbyuo65/at98lWddVOf8AVf2r1VvbouSU3URd1G9yi5JTdRF3UB5Wbp+q5RL1ju1Kt3RVfKZujxru1epN7lFyWm6iLurO92i5LTdTF3UB5dGn6rlE3WO7VuNP1XKJusd2r0/vdo+S03Uxd1G96j5LT9TF3VFkLnmMacqePl/3u7Vn+LznXM8/5ivTe96j5LT9TH3UHc/R8mp+pi7qWRN2eZm6Vm41/wDuSselpxmJXg8IcQvSn8BouTU3UxdiP4FR8mp+qi7EsiDzXVboZ2NLjPLlqGN2Z2DWq1JunrSSffM2fBI+3ozXrd2gKI66amPTDF3VpveoOS0nUw91MV4B5qhrXvwYdIT4nNiJaJcw9zBijALgSS+4B1C2ey+NIVr4w/8A+RqHPaXtaPGay1pOdnXAuMHOcxlZI6cJZUVLW2AZU1DG2a2wa18gAGWrILXc/IXVNI11i11VA1wLW2LTKwEHLVYlMV4BD75KzlM/WP7Ub5KzlM/WP7V623vUHJaTqYe6je9o/ktJ1MPdTFeBY8k75KzlM/WP7VjfHWcpm6x3avW+97R/JaTqYe6je9o/ktJ1MPdTFeBY8kb46zlM3WO7Ub46zlM3WO7V64bucoDqpaU9EEXdW29mh5JTdRF3UxXgWPIu+Os5TN1ju1A3R1g1VMw/1Hdq9db2aHklN1EXdRvaoeSU3URd1MV4FjyNvjrOUzdY7tWBujrOUzdY7tXrre1Q8kpuoi7qN7VDySm6iLupivAPI7d01aNVVOOiV4/Apel05WyE3rJGW2yTPF+jWvWO9qh5JTdRF3Ub2qHklN1EXdSyB5Kq9NVbDh99PkBGZZK5zTfYbrrPuZvn/wBl/fXXN7VDySm6iLup3Q6OhhuIYo4g62LxbGsvbVfCBdErAdIQhSAQhCAEIQgBCEIAQhCAEIQgBCEIDSeZrGlzjZrQSTwALmGm9KOqJC83A1NbwN7V0nSNDHPG6KVofG8Wc03sRr2Z7FTqzwT6Ne4FrZobDVHK6x5/PxexAVYlaklXmLwc6NaAPEuNha5mnuec+frW/k90dxLuvqO+gKASVzXdxRFlRizs8X269q9GRbgtHtcHCF12kOHw05zBuMi/NO6jcnRyfzRX/wA8g/ByA8o4jYi20nbwEf8AKTNyLWOVzqK9SHwe6NP/ANB66fvo8nmjeIPXT99AeVcB4D7UYTwH2r1UfB5o3iD10/fWPJ1oziD10/fQHlbCeA+1GE8/tXqjyc6M5Oeun760m8GujHNI8Q5txa7ZprjnF360B593A7p36NrGTDF4s+ZOwX86J2s24W5OHRbavVlPM17WvYQ5rmhzXDMFpFwQeCypdF4KtGxklzZZr6vGTPy6MGH2q40VIyGNscbQxjGhrWi+TRkBmgF0IQgBCEIAQhCAEIQgBCEIAQhCAEIQgBCEIAQhCAEIQgBCEIAQhCAEIQgBCEIAQhCAEIQgBCEIAQhCAEIQgBCEIAQhCAEIQgBCEIAQhC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61260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612608"/>
            <a:ext cx="24479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40682"/>
            <a:ext cx="237172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93732" y="3899041"/>
            <a:ext cx="52994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B</a:t>
            </a:r>
            <a:r>
              <a:rPr lang="en-US" sz="3200" dirty="0" err="1" smtClean="0"/>
              <a:t>agaimana</a:t>
            </a:r>
            <a:r>
              <a:rPr lang="en-US" sz="3200" dirty="0" smtClean="0"/>
              <a:t> </a:t>
            </a:r>
            <a:r>
              <a:rPr lang="en-US" sz="3200" dirty="0" err="1" smtClean="0"/>
              <a:t>benda-benda</a:t>
            </a:r>
            <a:r>
              <a:rPr lang="en-US" sz="3200" dirty="0" smtClean="0"/>
              <a:t> </a:t>
            </a:r>
            <a:r>
              <a:rPr lang="en-US" sz="3200" dirty="0" err="1" smtClean="0"/>
              <a:t>tersebut</a:t>
            </a:r>
            <a:r>
              <a:rPr lang="en-US" sz="3200" dirty="0" smtClean="0"/>
              <a:t> </a:t>
            </a:r>
            <a:r>
              <a:rPr lang="en-US" sz="3200" dirty="0" err="1" smtClean="0"/>
              <a:t>bisa</a:t>
            </a:r>
            <a:r>
              <a:rPr lang="en-US" sz="3200" dirty="0" smtClean="0"/>
              <a:t> </a:t>
            </a:r>
            <a:r>
              <a:rPr lang="en-US" sz="3200" dirty="0" err="1" smtClean="0"/>
              <a:t>digunakan</a:t>
            </a:r>
            <a:r>
              <a:rPr lang="en-US" sz="3200" dirty="0" smtClean="0"/>
              <a:t>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043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Kuliah 4 - Science,Engineering,Technology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76AF9-CC52-4272-8A7C-C544DA3FEC9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765596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7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Kuliah 4 - Science,Engineering,Technology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A133A-740A-462D-B824-0C5886B5E2B3}" type="slidenum">
              <a:rPr lang="en-US" smtClean="0">
                <a:solidFill>
                  <a:srgbClr val="FF6700">
                    <a:shade val="75000"/>
                  </a:srgbClr>
                </a:solidFill>
              </a:rPr>
              <a:pPr>
                <a:defRPr/>
              </a:pPr>
              <a:t>26</a:t>
            </a:fld>
            <a:endParaRPr lang="en-US">
              <a:solidFill>
                <a:srgbClr val="FF6700">
                  <a:shade val="75000"/>
                </a:srgbClr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1524000" y="2667000"/>
            <a:ext cx="6019800" cy="1143000"/>
          </a:xfrm>
        </p:spPr>
        <p:txBody>
          <a:bodyPr/>
          <a:lstStyle/>
          <a:p>
            <a:pPr marL="0" indent="0">
              <a:buNone/>
            </a:pPr>
            <a:r>
              <a:rPr lang="en-US" sz="7200" b="1" dirty="0" smtClean="0"/>
              <a:t>Engineering</a:t>
            </a:r>
            <a:endParaRPr lang="en-US" sz="7200" b="1" dirty="0"/>
          </a:p>
        </p:txBody>
      </p:sp>
      <p:sp>
        <p:nvSpPr>
          <p:cNvPr id="6" name="Rectangle 5"/>
          <p:cNvSpPr/>
          <p:nvPr/>
        </p:nvSpPr>
        <p:spPr>
          <a:xfrm>
            <a:off x="3200400" y="1810434"/>
            <a:ext cx="26196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/>
              <a:t>jawabannya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3668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Kuliah 4 - Science,Engineering,Technology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76AF9-CC52-4272-8A7C-C544DA3FEC9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Subtitle 1"/>
          <p:cNvSpPr txBox="1">
            <a:spLocks/>
          </p:cNvSpPr>
          <p:nvPr/>
        </p:nvSpPr>
        <p:spPr bwMode="auto">
          <a:xfrm>
            <a:off x="1371600" y="2154452"/>
            <a:ext cx="6553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n-US" sz="6600" b="1" dirty="0" err="1" smtClean="0">
                <a:solidFill>
                  <a:srgbClr val="FF0000"/>
                </a:solidFill>
                <a:latin typeface="Bradley Hand ITC" pitchFamily="66" charset="0"/>
              </a:rPr>
              <a:t>Apa</a:t>
            </a:r>
            <a:r>
              <a:rPr lang="en-US" sz="6600" b="1" dirty="0" smtClean="0">
                <a:solidFill>
                  <a:srgbClr val="FF0000"/>
                </a:solidFill>
                <a:latin typeface="Bradley Hand ITC" pitchFamily="66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Bradley Hand ITC" pitchFamily="66" charset="0"/>
              </a:rPr>
              <a:t>itu</a:t>
            </a:r>
            <a:endParaRPr lang="en-US" sz="6600" b="1" dirty="0" smtClean="0">
              <a:solidFill>
                <a:srgbClr val="FF0000"/>
              </a:solidFill>
              <a:latin typeface="Bradley Hand ITC" pitchFamily="66" charset="0"/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en-US" sz="6600" b="1" dirty="0" smtClean="0">
                <a:solidFill>
                  <a:srgbClr val="FF0000"/>
                </a:solidFill>
                <a:latin typeface="Bradley Hand ITC" pitchFamily="66" charset="0"/>
              </a:rPr>
              <a:t>Engineering</a:t>
            </a:r>
            <a:endParaRPr lang="en-US" sz="6600" b="1" dirty="0">
              <a:solidFill>
                <a:srgbClr val="FF0000"/>
              </a:solidFill>
              <a:latin typeface="Bradley Hand ITC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524000"/>
            <a:ext cx="8458200" cy="377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27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6000" b="1" dirty="0" smtClean="0">
                <a:latin typeface="Bauhaus 93" pitchFamily="82" charset="0"/>
              </a:rPr>
              <a:t>Engineering</a:t>
            </a:r>
            <a:r>
              <a:rPr lang="en-US" sz="3600" dirty="0" smtClean="0"/>
              <a:t> </a:t>
            </a:r>
            <a:r>
              <a:rPr lang="en-US" sz="3600" dirty="0" err="1" smtClean="0"/>
              <a:t>adalah</a:t>
            </a:r>
            <a:r>
              <a:rPr lang="en-US" sz="3600" dirty="0" smtClean="0"/>
              <a:t> </a:t>
            </a:r>
            <a:r>
              <a:rPr lang="en-US" sz="3600" dirty="0" err="1" smtClean="0"/>
              <a:t>suatu</a:t>
            </a:r>
            <a:r>
              <a:rPr lang="en-US" sz="3600" dirty="0" smtClean="0"/>
              <a:t> </a:t>
            </a:r>
            <a:r>
              <a:rPr lang="en-US" sz="3600" dirty="0" err="1" smtClean="0"/>
              <a:t>ilmu</a:t>
            </a:r>
            <a:r>
              <a:rPr lang="en-US" sz="3600" dirty="0" smtClean="0"/>
              <a:t> </a:t>
            </a:r>
            <a:r>
              <a:rPr lang="en-US" sz="3600" dirty="0" err="1" smtClean="0"/>
              <a:t>keteknikan</a:t>
            </a:r>
            <a:r>
              <a:rPr lang="en-US" sz="3600" dirty="0" smtClean="0"/>
              <a:t> yang </a:t>
            </a:r>
            <a:r>
              <a:rPr lang="en-US" sz="3600" dirty="0" err="1" smtClean="0"/>
              <a:t>dipraktekkan</a:t>
            </a:r>
            <a:r>
              <a:rPr lang="en-US" sz="3600" dirty="0" smtClean="0"/>
              <a:t> </a:t>
            </a:r>
            <a:r>
              <a:rPr lang="en-US" sz="3600" dirty="0" err="1" smtClean="0"/>
              <a:t>ke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kehidupan</a:t>
            </a:r>
            <a:r>
              <a:rPr lang="en-US" sz="3600" dirty="0" smtClean="0"/>
              <a:t> </a:t>
            </a:r>
            <a:r>
              <a:rPr lang="en-US" sz="3600" dirty="0" err="1" smtClean="0"/>
              <a:t>kita</a:t>
            </a:r>
            <a:r>
              <a:rPr lang="en-US" sz="3600" dirty="0" smtClean="0"/>
              <a:t> </a:t>
            </a:r>
            <a:r>
              <a:rPr lang="en-US" sz="3600" dirty="0" err="1" smtClean="0"/>
              <a:t>untuk</a:t>
            </a:r>
            <a:r>
              <a:rPr lang="en-US" sz="3600" dirty="0" smtClean="0"/>
              <a:t> </a:t>
            </a:r>
            <a:r>
              <a:rPr lang="en-US" sz="3600" dirty="0" err="1" smtClean="0"/>
              <a:t>mempermudah</a:t>
            </a:r>
            <a:r>
              <a:rPr lang="en-US" sz="3600" dirty="0" smtClean="0"/>
              <a:t> </a:t>
            </a:r>
            <a:r>
              <a:rPr lang="en-US" sz="3600" dirty="0" err="1" smtClean="0"/>
              <a:t>kita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melakukan</a:t>
            </a:r>
            <a:r>
              <a:rPr lang="en-US" sz="3600" dirty="0" smtClean="0"/>
              <a:t> </a:t>
            </a:r>
            <a:r>
              <a:rPr lang="en-US" sz="3600" dirty="0" err="1" smtClean="0"/>
              <a:t>sesuatu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Kuliah 4 - Science,Engineering,Technology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B367B-2DC6-47FA-BBAC-C31C79B9389C}" type="slidenum">
              <a:rPr lang="en-US" smtClean="0">
                <a:solidFill>
                  <a:srgbClr val="FF6700">
                    <a:shade val="75000"/>
                  </a:srgbClr>
                </a:solidFill>
              </a:rPr>
              <a:pPr>
                <a:defRPr/>
              </a:pPr>
              <a:t>28</a:t>
            </a:fld>
            <a:endParaRPr lang="en-US">
              <a:solidFill>
                <a:srgbClr val="FF67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01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Kuliah 4 - Science,Engineering,Technology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B367B-2DC6-47FA-BBAC-C31C79B9389C}" type="slidenum">
              <a:rPr lang="en-US" smtClean="0">
                <a:solidFill>
                  <a:srgbClr val="FF6700">
                    <a:shade val="75000"/>
                  </a:srgbClr>
                </a:solidFill>
              </a:rPr>
              <a:pPr>
                <a:defRPr/>
              </a:pPr>
              <a:t>29</a:t>
            </a:fld>
            <a:endParaRPr lang="en-US">
              <a:solidFill>
                <a:srgbClr val="FF6700">
                  <a:shade val="75000"/>
                </a:srgb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0" y="1143001"/>
            <a:ext cx="7818438" cy="2209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3200" dirty="0" err="1"/>
              <a:t>Dasar</a:t>
            </a:r>
            <a:r>
              <a:rPr lang="en-US" sz="3200" dirty="0"/>
              <a:t> </a:t>
            </a:r>
            <a:r>
              <a:rPr lang="en-US" sz="3200" dirty="0" err="1"/>
              <a:t>ilmu</a:t>
            </a:r>
            <a:r>
              <a:rPr lang="en-US" sz="3200" dirty="0"/>
              <a:t> Engineering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Matematika</a:t>
            </a:r>
            <a:r>
              <a:rPr lang="en-US" sz="3200" dirty="0"/>
              <a:t>, </a:t>
            </a:r>
            <a:r>
              <a:rPr lang="en-US" sz="3200" dirty="0" err="1"/>
              <a:t>Fisika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Ilmu</a:t>
            </a:r>
            <a:r>
              <a:rPr lang="en-US" sz="3200" dirty="0"/>
              <a:t> </a:t>
            </a:r>
            <a:r>
              <a:rPr lang="en-US" sz="3200" dirty="0" err="1"/>
              <a:t>Pengetahuan</a:t>
            </a:r>
            <a:r>
              <a:rPr lang="en-US" sz="3200" dirty="0"/>
              <a:t> </a:t>
            </a:r>
            <a:r>
              <a:rPr lang="en-US" sz="3200" dirty="0" err="1"/>
              <a:t>Alam</a:t>
            </a:r>
            <a:r>
              <a:rPr lang="en-US" sz="3200" dirty="0"/>
              <a:t> </a:t>
            </a:r>
            <a:r>
              <a:rPr lang="en-US" sz="3200" dirty="0" err="1"/>
              <a:t>lainnya</a:t>
            </a:r>
            <a:r>
              <a:rPr lang="en-US" sz="3200" dirty="0"/>
              <a:t> </a:t>
            </a:r>
            <a:r>
              <a:rPr lang="en-US" sz="3200" dirty="0" err="1"/>
              <a:t>seperti</a:t>
            </a:r>
            <a:r>
              <a:rPr lang="en-US" sz="3200" dirty="0"/>
              <a:t> Kimia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Biologi</a:t>
            </a:r>
            <a:r>
              <a:rPr lang="en-US" sz="3200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1026" name="Picture 2" descr="http://muliadinur.files.wordpress.com/2008/07/150px-triple_expansion_engine_animation.gif?w=300&amp;h=22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05200"/>
            <a:ext cx="3048000" cy="223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39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Kuliah 4 - Science,Engineering,Technology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B367B-2DC6-47FA-BBAC-C31C79B9389C}" type="slidenum">
              <a:rPr lang="en-US" smtClean="0">
                <a:solidFill>
                  <a:srgbClr val="FF6700">
                    <a:shade val="75000"/>
                  </a:srgbClr>
                </a:solidFill>
              </a:rPr>
              <a:pPr>
                <a:defRPr/>
              </a:pPr>
              <a:t>3</a:t>
            </a:fld>
            <a:endParaRPr lang="en-US">
              <a:solidFill>
                <a:srgbClr val="FF6700">
                  <a:shade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180384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51792" y="1430786"/>
            <a:ext cx="670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POKOK BAHASAN :</a:t>
            </a:r>
          </a:p>
          <a:p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SCIENCE / ILMU PENGETAHUAN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TERJADINYA PENGETAHUAN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TAHAP PERKEMBANGAN ILMU PENGETAHUAN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ILMU PENGETAHUAN DAN TEKNOLOGI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ENGINEERING, ENGINEER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1327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i-FI" sz="4000" b="1" dirty="0" smtClean="0">
                <a:solidFill>
                  <a:srgbClr val="FF0000"/>
                </a:solidFill>
              </a:rPr>
              <a:t>What do Engineer ?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Siapa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pesawat</a:t>
            </a:r>
            <a:r>
              <a:rPr lang="en-US" dirty="0"/>
              <a:t>? </a:t>
            </a:r>
            <a:endParaRPr lang="en-US" dirty="0" smtClean="0"/>
          </a:p>
          <a:p>
            <a:r>
              <a:rPr lang="en-US" dirty="0" err="1" smtClean="0"/>
              <a:t>Siapa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 smtClean="0"/>
              <a:t>mobil</a:t>
            </a:r>
            <a:r>
              <a:rPr lang="en-US" dirty="0" smtClean="0"/>
              <a:t>? </a:t>
            </a:r>
          </a:p>
          <a:p>
            <a:r>
              <a:rPr lang="en-US" dirty="0" err="1" smtClean="0"/>
              <a:t>Siapa</a:t>
            </a:r>
            <a:r>
              <a:rPr lang="en-US" dirty="0" smtClean="0"/>
              <a:t> yang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Siapa</a:t>
            </a:r>
            <a:r>
              <a:rPr lang="en-US" dirty="0" smtClean="0"/>
              <a:t> yang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gedung</a:t>
            </a:r>
            <a:r>
              <a:rPr lang="en-US" dirty="0"/>
              <a:t>, </a:t>
            </a:r>
            <a:r>
              <a:rPr lang="en-US" dirty="0" err="1"/>
              <a:t>jalan</a:t>
            </a:r>
            <a:r>
              <a:rPr lang="en-US" dirty="0"/>
              <a:t>, </a:t>
            </a:r>
            <a:r>
              <a:rPr lang="en-US" dirty="0" err="1"/>
              <a:t>jembatan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engineering </a:t>
            </a:r>
            <a:r>
              <a:rPr lang="en-US" dirty="0" err="1"/>
              <a:t>tadi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Orang-orang </a:t>
            </a:r>
            <a:r>
              <a:rPr lang="en-US" dirty="0"/>
              <a:t>yang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benda-benda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diatas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sz="4400" b="1" dirty="0">
                <a:solidFill>
                  <a:srgbClr val="FF0000"/>
                </a:solidFill>
              </a:rPr>
              <a:t>engineer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dirty="0" err="1"/>
              <a:t>Indonesianya</a:t>
            </a:r>
            <a:r>
              <a:rPr lang="en-US" dirty="0"/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insinyur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Kuliah 4 - Science,Engineering,Technology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B367B-2DC6-47FA-BBAC-C31C79B9389C}" type="slidenum">
              <a:rPr lang="en-US" smtClean="0">
                <a:solidFill>
                  <a:srgbClr val="FF6700">
                    <a:shade val="75000"/>
                  </a:srgbClr>
                </a:solidFill>
              </a:rPr>
              <a:pPr>
                <a:defRPr/>
              </a:pPr>
              <a:t>30</a:t>
            </a:fld>
            <a:endParaRPr lang="en-US">
              <a:solidFill>
                <a:srgbClr val="FF67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96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000" b="1" dirty="0" smtClean="0">
                <a:solidFill>
                  <a:srgbClr val="0000FF"/>
                </a:solidFill>
              </a:rPr>
              <a:t>Engineer/</a:t>
            </a:r>
            <a:r>
              <a:rPr lang="en-US" sz="4000" b="1" dirty="0" err="1" smtClean="0">
                <a:solidFill>
                  <a:srgbClr val="0000FF"/>
                </a:solidFill>
              </a:rPr>
              <a:t>insinyur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bekerja</a:t>
            </a:r>
            <a:r>
              <a:rPr lang="en-US" dirty="0"/>
              <a:t> di </a:t>
            </a:r>
            <a:r>
              <a:rPr lang="en-US" dirty="0" err="1"/>
              <a:t>bidang</a:t>
            </a:r>
            <a:r>
              <a:rPr lang="en-US" dirty="0"/>
              <a:t> engineering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ilmunya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dimanfaatkan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sehari-hari</a:t>
            </a:r>
            <a:r>
              <a:rPr lang="en-US" dirty="0"/>
              <a:t>. </a:t>
            </a: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/>
              <a:t>engineer/</a:t>
            </a:r>
            <a:r>
              <a:rPr lang="en-US" dirty="0" err="1"/>
              <a:t>insinyur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memecahkan</a:t>
            </a:r>
            <a:r>
              <a:rPr lang="en-US" dirty="0"/>
              <a:t> </a:t>
            </a:r>
            <a:r>
              <a:rPr lang="en-US" dirty="0" err="1"/>
              <a:t>permasalahan</a:t>
            </a:r>
            <a:r>
              <a:rPr lang="en-US" dirty="0"/>
              <a:t> </a:t>
            </a:r>
            <a:r>
              <a:rPr lang="en-US" dirty="0" err="1"/>
              <a:t>dibidang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Kuliah 4 - Science,Engineering,Technology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B367B-2DC6-47FA-BBAC-C31C79B9389C}" type="slidenum">
              <a:rPr lang="en-US" smtClean="0">
                <a:solidFill>
                  <a:srgbClr val="FF6700">
                    <a:shade val="75000"/>
                  </a:srgbClr>
                </a:solidFill>
              </a:rPr>
              <a:pPr>
                <a:defRPr/>
              </a:pPr>
              <a:t>31</a:t>
            </a:fld>
            <a:endParaRPr lang="en-US">
              <a:solidFill>
                <a:srgbClr val="FF6700">
                  <a:shade val="75000"/>
                </a:srgb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76800"/>
            <a:ext cx="1981200" cy="1389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37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Kuliah 4 - Science,Engineering,Technology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B367B-2DC6-47FA-BBAC-C31C79B9389C}" type="slidenum">
              <a:rPr lang="en-US" smtClean="0">
                <a:solidFill>
                  <a:srgbClr val="FF6700">
                    <a:shade val="75000"/>
                  </a:srgbClr>
                </a:solidFill>
              </a:rPr>
              <a:pPr>
                <a:defRPr/>
              </a:pPr>
              <a:t>32</a:t>
            </a:fld>
            <a:endParaRPr lang="en-US">
              <a:solidFill>
                <a:srgbClr val="FF6700">
                  <a:shade val="75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685800"/>
            <a:ext cx="34290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latin typeface="Berlin Sans FB Demi" pitchFamily="34" charset="0"/>
              </a:rPr>
              <a:t>ST </a:t>
            </a:r>
            <a:r>
              <a:rPr lang="en-US" sz="7200" b="1" dirty="0" smtClean="0">
                <a:latin typeface="Berlin Sans FB Demi" pitchFamily="34" charset="0"/>
              </a:rPr>
              <a:t>≠ </a:t>
            </a:r>
            <a:r>
              <a:rPr lang="en-US" sz="6600" b="1" dirty="0" smtClean="0">
                <a:latin typeface="Berlin Sans FB Demi" pitchFamily="34" charset="0"/>
              </a:rPr>
              <a:t>IR</a:t>
            </a:r>
            <a:endParaRPr lang="en-US" sz="6600" b="1" dirty="0">
              <a:latin typeface="Berlin Sans FB Dem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3657600"/>
            <a:ext cx="71628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v-SE" sz="2800" dirty="0"/>
              <a:t>Insinyur bukanlah gelar seperti Sarjana Teknik akan tetapi merupakan sebuah </a:t>
            </a:r>
            <a:r>
              <a:rPr lang="sv-SE" sz="4000" b="1" dirty="0"/>
              <a:t>profesi</a:t>
            </a:r>
            <a:r>
              <a:rPr lang="sv-SE" sz="2800" dirty="0"/>
              <a:t>, seperti halnya: profesi Dokter Gigi, Ners, Apoteker dan Akuntansi.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2229853"/>
            <a:ext cx="6477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07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“INSINYUR” </a:t>
            </a:r>
            <a:r>
              <a:rPr lang="en-US" dirty="0" err="1"/>
              <a:t>dengan</a:t>
            </a:r>
            <a:r>
              <a:rPr lang="en-US" dirty="0"/>
              <a:t> “SARJANA TEKNIK”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sv-SE" dirty="0"/>
              <a:t>Seorang Insinyur sudah dapat dipastikan sebagai Sarjana Teknik dan Sarjana Teknik belum tentu seorang Insinyur. </a:t>
            </a:r>
            <a:endParaRPr lang="sv-SE" dirty="0" smtClean="0"/>
          </a:p>
          <a:p>
            <a:pPr marL="0" indent="0" algn="just">
              <a:buNone/>
            </a:pPr>
            <a:endParaRPr lang="sv-SE" dirty="0" smtClean="0"/>
          </a:p>
          <a:p>
            <a:pPr marL="0" indent="0" algn="just">
              <a:buNone/>
            </a:pPr>
            <a:endParaRPr lang="sv-SE" dirty="0"/>
          </a:p>
          <a:p>
            <a:pPr marL="0" indent="0" algn="just">
              <a:buNone/>
            </a:pPr>
            <a:endParaRPr lang="sv-SE" dirty="0" smtClean="0"/>
          </a:p>
          <a:p>
            <a:pPr marL="0" indent="0" algn="just">
              <a:buNone/>
            </a:pPr>
            <a:endParaRPr lang="sv-SE" dirty="0"/>
          </a:p>
          <a:p>
            <a:pPr marL="0" indent="0" algn="just">
              <a:buNone/>
            </a:pP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Sarjana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menginginkan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i="1" dirty="0" err="1"/>
              <a:t>Insinyur</a:t>
            </a:r>
            <a:r>
              <a:rPr lang="en-US" dirty="0"/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Kuliah 4 - Science,Engineering,Technology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76AF9-CC52-4272-8A7C-C544DA3FEC9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9200" y="3200400"/>
            <a:ext cx="68580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latin typeface="Berlin Sans FB Demi" pitchFamily="34" charset="0"/>
              </a:rPr>
              <a:t>IR = ST But ST </a:t>
            </a:r>
            <a:r>
              <a:rPr lang="en-US" sz="7200" b="1" dirty="0" smtClean="0">
                <a:latin typeface="Berlin Sans FB Demi" pitchFamily="34" charset="0"/>
              </a:rPr>
              <a:t>≠ </a:t>
            </a:r>
            <a:r>
              <a:rPr lang="en-US" sz="6600" b="1" dirty="0" smtClean="0">
                <a:latin typeface="Berlin Sans FB Demi" pitchFamily="34" charset="0"/>
              </a:rPr>
              <a:t>IR</a:t>
            </a:r>
            <a:endParaRPr lang="en-US" sz="6600" b="1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6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Insinyur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2209800"/>
            <a:ext cx="8503920" cy="3889248"/>
          </a:xfrm>
        </p:spPr>
        <p:txBody>
          <a:bodyPr/>
          <a:lstStyle/>
          <a:p>
            <a:r>
              <a:rPr lang="en-US" b="1" dirty="0" smtClean="0"/>
              <a:t>KNOWLEDGE</a:t>
            </a:r>
          </a:p>
          <a:p>
            <a:r>
              <a:rPr lang="en-US" b="1" dirty="0" smtClean="0"/>
              <a:t>SKILL</a:t>
            </a:r>
          </a:p>
          <a:p>
            <a:r>
              <a:rPr lang="en-US" b="1" dirty="0" smtClean="0"/>
              <a:t>ATTITUDE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Kuliah 4 - Science,Engineering,Technology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B367B-2DC6-47FA-BBAC-C31C79B9389C}" type="slidenum">
              <a:rPr lang="en-US" smtClean="0">
                <a:solidFill>
                  <a:srgbClr val="FF6700">
                    <a:shade val="75000"/>
                  </a:srgbClr>
                </a:solidFill>
              </a:rPr>
              <a:pPr>
                <a:defRPr/>
              </a:pPr>
              <a:t>34</a:t>
            </a:fld>
            <a:endParaRPr lang="en-US">
              <a:solidFill>
                <a:srgbClr val="FF67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46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Kuliah 4 - Science,Engineering,Technology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B367B-2DC6-47FA-BBAC-C31C79B9389C}" type="slidenum">
              <a:rPr lang="en-US" smtClean="0">
                <a:solidFill>
                  <a:srgbClr val="FF6700">
                    <a:shade val="75000"/>
                  </a:srgbClr>
                </a:solidFill>
              </a:rPr>
              <a:pPr>
                <a:defRPr/>
              </a:pPr>
              <a:t>35</a:t>
            </a:fld>
            <a:endParaRPr lang="en-US">
              <a:solidFill>
                <a:srgbClr val="FF6700">
                  <a:shade val="75000"/>
                </a:srgb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228600"/>
            <a:ext cx="8382000" cy="5791200"/>
          </a:xfrm>
        </p:spPr>
        <p:txBody>
          <a:bodyPr/>
          <a:lstStyle/>
          <a:p>
            <a:r>
              <a:rPr lang="en-US" sz="2200" b="1" dirty="0" smtClean="0"/>
              <a:t>KNOWLEDGE</a:t>
            </a:r>
            <a:endParaRPr lang="en-US" sz="2200" b="1" dirty="0"/>
          </a:p>
          <a:p>
            <a:pPr marL="288925" indent="0" algn="just">
              <a:buNone/>
            </a:pPr>
            <a:r>
              <a:rPr lang="en-US" sz="2200" dirty="0" err="1" smtClean="0"/>
              <a:t>Mengetahui</a:t>
            </a:r>
            <a:r>
              <a:rPr lang="en-US" sz="2200" dirty="0" smtClean="0"/>
              <a:t> </a:t>
            </a:r>
            <a:r>
              <a:rPr lang="en-US" sz="2200" dirty="0" err="1"/>
              <a:t>tentang</a:t>
            </a:r>
            <a:r>
              <a:rPr lang="en-US" sz="2200" dirty="0"/>
              <a:t> </a:t>
            </a:r>
            <a:r>
              <a:rPr lang="en-US" sz="2200" dirty="0" err="1"/>
              <a:t>Ilmu</a:t>
            </a:r>
            <a:r>
              <a:rPr lang="en-US" sz="2200" dirty="0"/>
              <a:t> </a:t>
            </a:r>
            <a:r>
              <a:rPr lang="en-US" sz="2200" dirty="0" err="1"/>
              <a:t>Teknik</a:t>
            </a:r>
            <a:r>
              <a:rPr lang="en-US" sz="2200" dirty="0"/>
              <a:t>.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hal</a:t>
            </a:r>
            <a:r>
              <a:rPr lang="en-US" sz="2200" dirty="0"/>
              <a:t> </a:t>
            </a:r>
            <a:r>
              <a:rPr lang="en-US" sz="2200" dirty="0" err="1"/>
              <a:t>ini</a:t>
            </a:r>
            <a:r>
              <a:rPr lang="en-US" sz="2200" dirty="0"/>
              <a:t> </a:t>
            </a:r>
            <a:r>
              <a:rPr lang="en-US" sz="2200" dirty="0" err="1"/>
              <a:t>antara</a:t>
            </a:r>
            <a:r>
              <a:rPr lang="en-US" sz="2200" dirty="0"/>
              <a:t> </a:t>
            </a:r>
            <a:r>
              <a:rPr lang="en-US" sz="2200" dirty="0" err="1"/>
              <a:t>Sarjana</a:t>
            </a:r>
            <a:r>
              <a:rPr lang="en-US" sz="2200" dirty="0"/>
              <a:t> </a:t>
            </a:r>
            <a:r>
              <a:rPr lang="en-US" sz="2200" dirty="0" err="1"/>
              <a:t>Teknik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Insinyur</a:t>
            </a:r>
            <a:r>
              <a:rPr lang="en-US" sz="2200" dirty="0"/>
              <a:t> </a:t>
            </a:r>
            <a:r>
              <a:rPr lang="en-US" sz="2200" dirty="0" err="1"/>
              <a:t>keduanya</a:t>
            </a:r>
            <a:r>
              <a:rPr lang="en-US" sz="2200" dirty="0"/>
              <a:t> </a:t>
            </a:r>
            <a:r>
              <a:rPr lang="en-US" sz="2200" dirty="0" err="1"/>
              <a:t>memiliki</a:t>
            </a:r>
            <a:r>
              <a:rPr lang="en-US" sz="2200" dirty="0"/>
              <a:t> </a:t>
            </a:r>
            <a:r>
              <a:rPr lang="en-US" sz="2200" dirty="0" err="1"/>
              <a:t>komponen</a:t>
            </a:r>
            <a:r>
              <a:rPr lang="en-US" sz="2200" dirty="0"/>
              <a:t> </a:t>
            </a:r>
            <a:r>
              <a:rPr lang="en-US" sz="2200" dirty="0" err="1"/>
              <a:t>tersebut</a:t>
            </a:r>
            <a:r>
              <a:rPr lang="en-US" sz="2200" dirty="0"/>
              <a:t> </a:t>
            </a:r>
            <a:r>
              <a:rPr lang="en-US" sz="2200" dirty="0" err="1"/>
              <a:t>karena</a:t>
            </a:r>
            <a:r>
              <a:rPr lang="en-US" sz="2200" dirty="0"/>
              <a:t> knowledge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tujuan</a:t>
            </a:r>
            <a:r>
              <a:rPr lang="en-US" sz="2200" dirty="0"/>
              <a:t> </a:t>
            </a:r>
            <a:r>
              <a:rPr lang="en-US" sz="2200" dirty="0" err="1"/>
              <a:t>utama</a:t>
            </a:r>
            <a:r>
              <a:rPr lang="en-US" sz="2200" dirty="0"/>
              <a:t> yang </a:t>
            </a:r>
            <a:r>
              <a:rPr lang="en-US" sz="2200" dirty="0" err="1"/>
              <a:t>dicapai</a:t>
            </a:r>
            <a:r>
              <a:rPr lang="en-US" sz="2200" dirty="0"/>
              <a:t> di </a:t>
            </a:r>
            <a:r>
              <a:rPr lang="en-US" sz="2200" dirty="0" err="1"/>
              <a:t>bangku</a:t>
            </a:r>
            <a:r>
              <a:rPr lang="en-US" sz="2200" dirty="0"/>
              <a:t> </a:t>
            </a:r>
            <a:r>
              <a:rPr lang="en-US" sz="2200" dirty="0" err="1"/>
              <a:t>perkuliahan</a:t>
            </a:r>
            <a:r>
              <a:rPr lang="en-US" sz="2200" dirty="0"/>
              <a:t>.</a:t>
            </a:r>
          </a:p>
          <a:p>
            <a:endParaRPr lang="en-US" sz="2200" dirty="0"/>
          </a:p>
          <a:p>
            <a:r>
              <a:rPr lang="en-US" sz="2200" b="1" dirty="0" smtClean="0"/>
              <a:t>SKILL</a:t>
            </a:r>
            <a:endParaRPr lang="en-US" sz="2200" b="1" dirty="0"/>
          </a:p>
          <a:p>
            <a:pPr marL="288925" indent="0">
              <a:buNone/>
            </a:pPr>
            <a:r>
              <a:rPr lang="en-US" sz="2200" dirty="0" smtClean="0"/>
              <a:t>Skill </a:t>
            </a:r>
            <a:r>
              <a:rPr lang="en-US" sz="2200" dirty="0" err="1"/>
              <a:t>sangat</a:t>
            </a:r>
            <a:r>
              <a:rPr lang="en-US" sz="2200" dirty="0"/>
              <a:t> </a:t>
            </a:r>
            <a:r>
              <a:rPr lang="en-US" sz="2200" dirty="0" err="1"/>
              <a:t>berkaitan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pengalaman</a:t>
            </a:r>
            <a:r>
              <a:rPr lang="en-US" sz="2200" dirty="0"/>
              <a:t> </a:t>
            </a:r>
            <a:r>
              <a:rPr lang="en-US" sz="2200" dirty="0" err="1"/>
              <a:t>kerja</a:t>
            </a:r>
            <a:r>
              <a:rPr lang="en-US" sz="2200" dirty="0"/>
              <a:t>. </a:t>
            </a:r>
            <a:r>
              <a:rPr lang="en-US" sz="2200" dirty="0" err="1"/>
              <a:t>Sehingga</a:t>
            </a:r>
            <a:r>
              <a:rPr lang="en-US" sz="2200" dirty="0"/>
              <a:t> skill </a:t>
            </a:r>
            <a:r>
              <a:rPr lang="en-US" sz="2200" dirty="0" err="1"/>
              <a:t>ini</a:t>
            </a:r>
            <a:r>
              <a:rPr lang="en-US" sz="2200" dirty="0"/>
              <a:t> </a:t>
            </a:r>
            <a:r>
              <a:rPr lang="en-US" sz="2200" dirty="0" err="1"/>
              <a:t>hanya</a:t>
            </a:r>
            <a:r>
              <a:rPr lang="en-US" sz="2200" dirty="0"/>
              <a:t>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diperoleh</a:t>
            </a:r>
            <a:r>
              <a:rPr lang="en-US" sz="2200" dirty="0"/>
              <a:t> </a:t>
            </a:r>
            <a:r>
              <a:rPr lang="en-US" sz="2200" dirty="0" err="1"/>
              <a:t>ketika</a:t>
            </a:r>
            <a:r>
              <a:rPr lang="en-US" sz="2200" dirty="0"/>
              <a:t> </a:t>
            </a:r>
            <a:r>
              <a:rPr lang="en-US" sz="2200" dirty="0" err="1"/>
              <a:t>telah</a:t>
            </a:r>
            <a:r>
              <a:rPr lang="en-US" sz="2200" dirty="0"/>
              <a:t> </a:t>
            </a:r>
            <a:r>
              <a:rPr lang="en-US" sz="2200" dirty="0" err="1"/>
              <a:t>melakukan</a:t>
            </a:r>
            <a:r>
              <a:rPr lang="en-US" sz="2200" dirty="0"/>
              <a:t> </a:t>
            </a:r>
            <a:r>
              <a:rPr lang="en-US" sz="2200" dirty="0" err="1"/>
              <a:t>kerja</a:t>
            </a:r>
            <a:r>
              <a:rPr lang="en-US" sz="2200" dirty="0"/>
              <a:t>. </a:t>
            </a:r>
            <a:r>
              <a:rPr lang="en-US" sz="2200" dirty="0" err="1"/>
              <a:t>Jadi</a:t>
            </a:r>
            <a:r>
              <a:rPr lang="en-US" sz="2200" dirty="0"/>
              <a:t> </a:t>
            </a:r>
            <a:r>
              <a:rPr lang="en-US" sz="2200" dirty="0" err="1"/>
              <a:t>setelah</a:t>
            </a:r>
            <a:r>
              <a:rPr lang="en-US" sz="2200" dirty="0"/>
              <a:t> lulus </a:t>
            </a:r>
            <a:r>
              <a:rPr lang="en-US" sz="2200" dirty="0" err="1"/>
              <a:t>Sarjana</a:t>
            </a:r>
            <a:r>
              <a:rPr lang="en-US" sz="2200" dirty="0"/>
              <a:t> </a:t>
            </a:r>
            <a:r>
              <a:rPr lang="en-US" sz="2200" dirty="0" err="1"/>
              <a:t>Teknik</a:t>
            </a:r>
            <a:r>
              <a:rPr lang="en-US" sz="2200" dirty="0"/>
              <a:t> </a:t>
            </a:r>
            <a:r>
              <a:rPr lang="en-US" sz="2200" dirty="0" err="1"/>
              <a:t>belum</a:t>
            </a:r>
            <a:r>
              <a:rPr lang="en-US" sz="2200" dirty="0"/>
              <a:t> </a:t>
            </a:r>
            <a:r>
              <a:rPr lang="en-US" sz="2200" dirty="0" err="1"/>
              <a:t>dikatakan</a:t>
            </a:r>
            <a:r>
              <a:rPr lang="en-US" sz="2200" dirty="0"/>
              <a:t> </a:t>
            </a:r>
            <a:r>
              <a:rPr lang="en-US" sz="2200" dirty="0" err="1"/>
              <a:t>memiliki</a:t>
            </a:r>
            <a:r>
              <a:rPr lang="en-US" sz="2200" dirty="0"/>
              <a:t> skill </a:t>
            </a:r>
            <a:r>
              <a:rPr lang="en-US" sz="2200" dirty="0" err="1"/>
              <a:t>karena</a:t>
            </a:r>
            <a:r>
              <a:rPr lang="en-US" sz="2200" dirty="0"/>
              <a:t> </a:t>
            </a:r>
            <a:r>
              <a:rPr lang="en-US" sz="2200" dirty="0" err="1"/>
              <a:t>belum</a:t>
            </a:r>
            <a:r>
              <a:rPr lang="en-US" sz="2200" dirty="0"/>
              <a:t> </a:t>
            </a:r>
            <a:r>
              <a:rPr lang="en-US" sz="2200" dirty="0" err="1"/>
              <a:t>pernah</a:t>
            </a:r>
            <a:r>
              <a:rPr lang="en-US" sz="2200" dirty="0"/>
              <a:t> </a:t>
            </a:r>
            <a:r>
              <a:rPr lang="en-US" sz="2200" dirty="0" err="1"/>
              <a:t>bekerja</a:t>
            </a:r>
            <a:r>
              <a:rPr lang="en-US" sz="2200" dirty="0" smtClean="0"/>
              <a:t>.</a:t>
            </a:r>
          </a:p>
          <a:p>
            <a:pPr marL="288925" indent="0">
              <a:buNone/>
            </a:pPr>
            <a:endParaRPr lang="en-US" sz="2200" dirty="0"/>
          </a:p>
          <a:p>
            <a:r>
              <a:rPr lang="en-US" sz="2200" b="1" dirty="0"/>
              <a:t>ATTITUDE</a:t>
            </a:r>
          </a:p>
          <a:p>
            <a:pPr marL="288925" indent="0" algn="just">
              <a:buNone/>
            </a:pPr>
            <a:r>
              <a:rPr lang="en-US" sz="2200" dirty="0" err="1" smtClean="0"/>
              <a:t>Seorang</a:t>
            </a:r>
            <a:r>
              <a:rPr lang="en-US" sz="2200" dirty="0" smtClean="0"/>
              <a:t> </a:t>
            </a:r>
            <a:r>
              <a:rPr lang="en-US" sz="2200" dirty="0" err="1"/>
              <a:t>Insinyur</a:t>
            </a:r>
            <a:r>
              <a:rPr lang="en-US" sz="2200" dirty="0"/>
              <a:t> </a:t>
            </a:r>
            <a:r>
              <a:rPr lang="en-US" sz="2200" dirty="0" err="1"/>
              <a:t>diwajibkan</a:t>
            </a:r>
            <a:r>
              <a:rPr lang="en-US" sz="2200" dirty="0"/>
              <a:t> </a:t>
            </a:r>
            <a:r>
              <a:rPr lang="en-US" sz="2200" dirty="0" err="1"/>
              <a:t>memiliki</a:t>
            </a:r>
            <a:r>
              <a:rPr lang="en-US" sz="2200" dirty="0"/>
              <a:t> </a:t>
            </a:r>
            <a:r>
              <a:rPr lang="en-US" sz="2200" dirty="0" err="1"/>
              <a:t>sikap</a:t>
            </a:r>
            <a:r>
              <a:rPr lang="en-US" sz="2200" dirty="0"/>
              <a:t> yang </a:t>
            </a:r>
            <a:r>
              <a:rPr lang="en-US" sz="2200" dirty="0" err="1"/>
              <a:t>berprinsip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Etik</a:t>
            </a:r>
            <a:r>
              <a:rPr lang="en-US" sz="2200" dirty="0"/>
              <a:t> </a:t>
            </a:r>
            <a:r>
              <a:rPr lang="en-US" sz="2200" dirty="0" err="1"/>
              <a:t>Profesi</a:t>
            </a:r>
            <a:r>
              <a:rPr lang="en-US" sz="2200" dirty="0"/>
              <a:t>, </a:t>
            </a:r>
            <a:r>
              <a:rPr lang="en-US" sz="2200" dirty="0" err="1"/>
              <a:t>yaitu</a:t>
            </a:r>
            <a:r>
              <a:rPr lang="en-US" sz="2200" dirty="0"/>
              <a:t>: </a:t>
            </a:r>
            <a:r>
              <a:rPr lang="en-US" sz="2200" dirty="0" err="1"/>
              <a:t>Integritas</a:t>
            </a:r>
            <a:r>
              <a:rPr lang="en-US" sz="2200" dirty="0"/>
              <a:t> Moral, </a:t>
            </a:r>
            <a:r>
              <a:rPr lang="en-US" sz="2200" dirty="0" err="1"/>
              <a:t>Keadilan</a:t>
            </a:r>
            <a:r>
              <a:rPr lang="en-US" sz="2200" dirty="0"/>
              <a:t>, </a:t>
            </a:r>
            <a:r>
              <a:rPr lang="en-US" sz="2200" dirty="0" err="1"/>
              <a:t>Otonomi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Tanggung</a:t>
            </a:r>
            <a:r>
              <a:rPr lang="en-US" sz="2200" dirty="0"/>
              <a:t> </a:t>
            </a:r>
            <a:r>
              <a:rPr lang="en-US" sz="2200" dirty="0" err="1"/>
              <a:t>Jawab</a:t>
            </a:r>
            <a:r>
              <a:rPr lang="en-US" sz="22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593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Cara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Insinyur</a:t>
            </a:r>
            <a:r>
              <a:rPr lang="en-US" dirty="0"/>
              <a:t> </a:t>
            </a:r>
            <a:r>
              <a:rPr lang="en-US" dirty="0" err="1"/>
              <a:t>Profesi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Persyaratan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dipenuhi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algn="just"/>
            <a:r>
              <a:rPr lang="en-US" dirty="0" err="1"/>
              <a:t>Telah</a:t>
            </a:r>
            <a:r>
              <a:rPr lang="en-US" dirty="0"/>
              <a:t> lulus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yang </a:t>
            </a:r>
            <a:r>
              <a:rPr lang="en-US" dirty="0" err="1"/>
              <a:t>dibuktikan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Ijazah</a:t>
            </a:r>
            <a:r>
              <a:rPr lang="en-US" dirty="0"/>
              <a:t> S1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Gelar</a:t>
            </a:r>
            <a:r>
              <a:rPr lang="en-US" dirty="0"/>
              <a:t> </a:t>
            </a:r>
            <a:r>
              <a:rPr lang="en-US" dirty="0" err="1"/>
              <a:t>Sarjana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(ST)</a:t>
            </a:r>
          </a:p>
          <a:p>
            <a:pPr algn="just"/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diklat</a:t>
            </a:r>
            <a:r>
              <a:rPr lang="en-US" dirty="0"/>
              <a:t> yang </a:t>
            </a:r>
            <a:r>
              <a:rPr lang="en-US" dirty="0" err="1"/>
              <a:t>diselenggarakan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Asosiasi</a:t>
            </a:r>
            <a:r>
              <a:rPr lang="en-US" dirty="0"/>
              <a:t> </a:t>
            </a:r>
            <a:r>
              <a:rPr lang="en-US" dirty="0" err="1"/>
              <a:t>Profesi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endParaRPr lang="en-US" dirty="0" smtClean="0"/>
          </a:p>
          <a:p>
            <a:pPr algn="just"/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/>
              <a:t>dinyatakan</a:t>
            </a:r>
            <a:r>
              <a:rPr lang="en-US" dirty="0"/>
              <a:t> lulus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Sertifikat</a:t>
            </a:r>
            <a:r>
              <a:rPr lang="en-US" dirty="0"/>
              <a:t> </a:t>
            </a:r>
            <a:r>
              <a:rPr lang="en-US" i="1" dirty="0" err="1"/>
              <a:t>Insinyur</a:t>
            </a:r>
            <a:r>
              <a:rPr lang="en-US" dirty="0"/>
              <a:t> </a:t>
            </a:r>
            <a:r>
              <a:rPr lang="en-US" dirty="0" err="1"/>
              <a:t>Profesi</a:t>
            </a:r>
            <a:r>
              <a:rPr lang="en-US" dirty="0"/>
              <a:t> (SIP)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Sertifikat</a:t>
            </a:r>
            <a:r>
              <a:rPr lang="en-US" dirty="0"/>
              <a:t> </a:t>
            </a:r>
            <a:r>
              <a:rPr lang="en-US" dirty="0" err="1"/>
              <a:t>Keahlian</a:t>
            </a:r>
            <a:r>
              <a:rPr lang="en-US" dirty="0"/>
              <a:t> (SKA)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profesinya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Kuliah 4 - Science,Engineering,Technology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76AF9-CC52-4272-8A7C-C544DA3FEC9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2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066800"/>
          </a:xfrm>
        </p:spPr>
        <p:txBody>
          <a:bodyPr/>
          <a:lstStyle/>
          <a:p>
            <a:r>
              <a:rPr lang="it-IT" dirty="0"/>
              <a:t>DAFTAR ASOSIASI PROFESI DI </a:t>
            </a:r>
            <a:r>
              <a:rPr lang="it-IT" dirty="0" smtClean="0"/>
              <a:t>INDONESIA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600" dirty="0" err="1"/>
              <a:t>Asosiasi</a:t>
            </a:r>
            <a:r>
              <a:rPr lang="en-US" sz="1600" dirty="0"/>
              <a:t> </a:t>
            </a:r>
            <a:r>
              <a:rPr lang="en-US" sz="1600" dirty="0" err="1"/>
              <a:t>Tenaga</a:t>
            </a:r>
            <a:r>
              <a:rPr lang="en-US" sz="1600" dirty="0"/>
              <a:t> </a:t>
            </a:r>
            <a:r>
              <a:rPr lang="en-US" sz="1600" dirty="0" err="1"/>
              <a:t>Teknik</a:t>
            </a:r>
            <a:r>
              <a:rPr lang="en-US" sz="1600" dirty="0"/>
              <a:t> </a:t>
            </a:r>
            <a:r>
              <a:rPr lang="en-US" sz="1600" dirty="0" err="1"/>
              <a:t>Ahli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Terampil</a:t>
            </a:r>
            <a:r>
              <a:rPr lang="en-US" sz="1600" dirty="0"/>
              <a:t> Indonesia (ASTTATINDO)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err="1"/>
              <a:t>Asosiasi</a:t>
            </a:r>
            <a:r>
              <a:rPr lang="en-US" sz="1600" dirty="0"/>
              <a:t> </a:t>
            </a:r>
            <a:r>
              <a:rPr lang="en-US" sz="1600" dirty="0" err="1"/>
              <a:t>Tenaga</a:t>
            </a:r>
            <a:r>
              <a:rPr lang="en-US" sz="1600" dirty="0"/>
              <a:t> </a:t>
            </a:r>
            <a:r>
              <a:rPr lang="en-US" sz="1600" dirty="0" err="1"/>
              <a:t>Ahli</a:t>
            </a:r>
            <a:r>
              <a:rPr lang="en-US" sz="1600" dirty="0"/>
              <a:t> </a:t>
            </a:r>
            <a:r>
              <a:rPr lang="en-US" sz="1600" dirty="0" err="1"/>
              <a:t>Konstruksi</a:t>
            </a:r>
            <a:r>
              <a:rPr lang="en-US" sz="1600" dirty="0"/>
              <a:t> </a:t>
            </a:r>
            <a:r>
              <a:rPr lang="en-US" sz="1600" dirty="0" err="1"/>
              <a:t>Seluruh</a:t>
            </a:r>
            <a:r>
              <a:rPr lang="en-US" sz="1600" dirty="0"/>
              <a:t> Indonesia (ATAKSI)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dirty="0" err="1"/>
              <a:t>Profesi</a:t>
            </a:r>
            <a:r>
              <a:rPr lang="en-US" sz="1600" dirty="0"/>
              <a:t> </a:t>
            </a:r>
            <a:r>
              <a:rPr lang="en-US" sz="1600" dirty="0" err="1"/>
              <a:t>Tenaga</a:t>
            </a:r>
            <a:r>
              <a:rPr lang="en-US" sz="1600" dirty="0"/>
              <a:t> </a:t>
            </a:r>
            <a:r>
              <a:rPr lang="en-US" sz="1600" dirty="0" err="1"/>
              <a:t>Konstruksi</a:t>
            </a:r>
            <a:r>
              <a:rPr lang="en-US" sz="1600" dirty="0"/>
              <a:t> Indonesia (HIPTASI)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dirty="0" err="1"/>
              <a:t>Ahli</a:t>
            </a:r>
            <a:r>
              <a:rPr lang="en-US" sz="1600" dirty="0"/>
              <a:t> Value Engineering (HAVEI)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err="1"/>
              <a:t>Asosiasi</a:t>
            </a:r>
            <a:r>
              <a:rPr lang="en-US" sz="1600" dirty="0"/>
              <a:t> </a:t>
            </a:r>
            <a:r>
              <a:rPr lang="en-US" sz="1600" dirty="0" err="1"/>
              <a:t>Masyarakat</a:t>
            </a:r>
            <a:r>
              <a:rPr lang="en-US" sz="1600" dirty="0"/>
              <a:t> Baja Indonesia (AMBI)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IKATAN QUANTITY SURVEYOR INDONESIA (IQSI)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HIMPUNAN TENAGA AHLI KONSTRUKSI INDONESIA (HITAKI)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err="1"/>
              <a:t>Asosiasi</a:t>
            </a:r>
            <a:r>
              <a:rPr lang="en-US" sz="1600" dirty="0"/>
              <a:t> </a:t>
            </a:r>
            <a:r>
              <a:rPr lang="en-US" sz="1600" dirty="0" err="1"/>
              <a:t>Keselamatan</a:t>
            </a:r>
            <a:r>
              <a:rPr lang="en-US" sz="1600" dirty="0"/>
              <a:t> </a:t>
            </a:r>
            <a:r>
              <a:rPr lang="en-US" sz="1600" dirty="0" err="1"/>
              <a:t>Kesehatan</a:t>
            </a:r>
            <a:r>
              <a:rPr lang="en-US" sz="1600" dirty="0"/>
              <a:t> </a:t>
            </a:r>
            <a:r>
              <a:rPr lang="en-US" sz="1600" dirty="0" err="1"/>
              <a:t>Kerja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Lingkungan</a:t>
            </a:r>
            <a:r>
              <a:rPr lang="en-US" sz="1600" dirty="0"/>
              <a:t> (AK3L)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ASOSIASI PROFESI MEKANIKAL ELEKTRIKAL INDONESIA (APMELINDO)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dirty="0" err="1"/>
              <a:t>Ahli</a:t>
            </a:r>
            <a:r>
              <a:rPr lang="en-US" sz="1600" dirty="0"/>
              <a:t> </a:t>
            </a:r>
            <a:r>
              <a:rPr lang="en-US" sz="1600" dirty="0" err="1"/>
              <a:t>Konstruksi</a:t>
            </a:r>
            <a:r>
              <a:rPr lang="en-US" sz="1600" dirty="0"/>
              <a:t> Indonesia (HAKI</a:t>
            </a:r>
            <a:r>
              <a:rPr lang="en-US" sz="16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dirty="0" err="1"/>
              <a:t>Pengembangan</a:t>
            </a:r>
            <a:r>
              <a:rPr lang="en-US" sz="1600" dirty="0"/>
              <a:t> </a:t>
            </a:r>
            <a:r>
              <a:rPr lang="en-US" sz="1600" dirty="0" err="1"/>
              <a:t>Jalan</a:t>
            </a:r>
            <a:r>
              <a:rPr lang="en-US" sz="1600" dirty="0"/>
              <a:t> Indonesia (HPJI) </a:t>
            </a:r>
            <a:endParaRPr lang="en-US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600" dirty="0" err="1" smtClean="0"/>
              <a:t>Ikatan</a:t>
            </a:r>
            <a:r>
              <a:rPr lang="en-US" sz="1600" dirty="0" smtClean="0"/>
              <a:t> </a:t>
            </a:r>
            <a:r>
              <a:rPr lang="en-US" sz="1600" dirty="0" err="1"/>
              <a:t>Arsitek</a:t>
            </a:r>
            <a:r>
              <a:rPr lang="en-US" sz="1600" dirty="0"/>
              <a:t> Indonesia (IAI) </a:t>
            </a:r>
            <a:endParaRPr lang="en-US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600" dirty="0" err="1" smtClean="0"/>
              <a:t>Asosiasi</a:t>
            </a:r>
            <a:r>
              <a:rPr lang="en-US" sz="1600" dirty="0" smtClean="0"/>
              <a:t> </a:t>
            </a:r>
            <a:r>
              <a:rPr lang="en-US" sz="1600" dirty="0" err="1"/>
              <a:t>Profesionalis</a:t>
            </a:r>
            <a:r>
              <a:rPr lang="en-US" sz="1600" dirty="0"/>
              <a:t> </a:t>
            </a:r>
            <a:r>
              <a:rPr lang="en-US" sz="1600" dirty="0" err="1"/>
              <a:t>Elektrikal</a:t>
            </a:r>
            <a:r>
              <a:rPr lang="en-US" sz="1600" dirty="0"/>
              <a:t> Indonesia (APEI) </a:t>
            </a:r>
            <a:endParaRPr lang="en-US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600" dirty="0" err="1" smtClean="0"/>
              <a:t>Persatuan</a:t>
            </a:r>
            <a:r>
              <a:rPr lang="en-US" sz="1600" dirty="0" smtClean="0"/>
              <a:t> </a:t>
            </a:r>
            <a:r>
              <a:rPr lang="en-US" sz="1600" i="1" dirty="0" err="1"/>
              <a:t>Insinyur</a:t>
            </a:r>
            <a:r>
              <a:rPr lang="en-US" sz="1600" dirty="0"/>
              <a:t> Indonesia (PII) </a:t>
            </a:r>
            <a:endParaRPr lang="en-US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600" dirty="0" err="1" smtClean="0"/>
              <a:t>Himpunan</a:t>
            </a:r>
            <a:r>
              <a:rPr lang="en-US" sz="1600" dirty="0" smtClean="0"/>
              <a:t> </a:t>
            </a:r>
            <a:r>
              <a:rPr lang="en-US" sz="1600" dirty="0" err="1"/>
              <a:t>Ahli</a:t>
            </a:r>
            <a:r>
              <a:rPr lang="en-US" sz="1600" dirty="0"/>
              <a:t> </a:t>
            </a:r>
            <a:r>
              <a:rPr lang="en-US" sz="1600" dirty="0" err="1"/>
              <a:t>Teknik</a:t>
            </a:r>
            <a:r>
              <a:rPr lang="en-US" sz="1600" dirty="0"/>
              <a:t> </a:t>
            </a:r>
            <a:r>
              <a:rPr lang="en-US" sz="1600" dirty="0" err="1"/>
              <a:t>Iluminasi</a:t>
            </a:r>
            <a:r>
              <a:rPr lang="en-US" sz="1600" dirty="0"/>
              <a:t> Indonesia (HTII)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Kuliah 4 - Science,Engineering,Technology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B367B-2DC6-47FA-BBAC-C31C79B9389C}" type="slidenum">
              <a:rPr lang="en-US" smtClean="0">
                <a:solidFill>
                  <a:srgbClr val="FF6700">
                    <a:shade val="75000"/>
                  </a:srgbClr>
                </a:solidFill>
              </a:rPr>
              <a:pPr>
                <a:defRPr/>
              </a:pPr>
              <a:t>37</a:t>
            </a:fld>
            <a:endParaRPr lang="en-US">
              <a:solidFill>
                <a:srgbClr val="FF67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7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066800"/>
          </a:xfrm>
        </p:spPr>
        <p:txBody>
          <a:bodyPr/>
          <a:lstStyle/>
          <a:p>
            <a:r>
              <a:rPr lang="it-IT" dirty="0"/>
              <a:t>DAFTAR ASOSIASI PROFESI DI </a:t>
            </a:r>
            <a:r>
              <a:rPr lang="it-IT" dirty="0" smtClean="0"/>
              <a:t>INDONESIA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dirty="0" err="1"/>
              <a:t>Ahli</a:t>
            </a:r>
            <a:r>
              <a:rPr lang="en-US" sz="1600" dirty="0"/>
              <a:t> </a:t>
            </a:r>
            <a:r>
              <a:rPr lang="en-US" sz="1600" dirty="0" err="1"/>
              <a:t>Teknik</a:t>
            </a:r>
            <a:r>
              <a:rPr lang="en-US" sz="1600" dirty="0"/>
              <a:t> Tanah Indonesia (HATTI)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err="1"/>
              <a:t>Ikatan</a:t>
            </a:r>
            <a:r>
              <a:rPr lang="en-US" sz="1600" dirty="0"/>
              <a:t> </a:t>
            </a:r>
            <a:r>
              <a:rPr lang="en-US" sz="1600" dirty="0" err="1"/>
              <a:t>Ahli</a:t>
            </a:r>
            <a:r>
              <a:rPr lang="en-US" sz="1600" dirty="0"/>
              <a:t> </a:t>
            </a:r>
            <a:r>
              <a:rPr lang="en-US" sz="1600" dirty="0" err="1"/>
              <a:t>Manajemen</a:t>
            </a:r>
            <a:r>
              <a:rPr lang="en-US" sz="1600" dirty="0"/>
              <a:t> </a:t>
            </a:r>
            <a:r>
              <a:rPr lang="en-US" sz="1600" dirty="0" err="1"/>
              <a:t>Proyek</a:t>
            </a:r>
            <a:r>
              <a:rPr lang="en-US" sz="1600" dirty="0"/>
              <a:t> Indonesia (IAMPI)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dirty="0" err="1"/>
              <a:t>Ahli</a:t>
            </a:r>
            <a:r>
              <a:rPr lang="en-US" sz="1600" dirty="0"/>
              <a:t> </a:t>
            </a:r>
            <a:r>
              <a:rPr lang="en-US" sz="1600" dirty="0" err="1"/>
              <a:t>Teknik</a:t>
            </a:r>
            <a:r>
              <a:rPr lang="en-US" sz="1600" dirty="0"/>
              <a:t> </a:t>
            </a:r>
            <a:r>
              <a:rPr lang="en-US" sz="1600" dirty="0" err="1"/>
              <a:t>Hidraulik</a:t>
            </a:r>
            <a:r>
              <a:rPr lang="en-US" sz="1600" dirty="0"/>
              <a:t> Indonesia (HATHI)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err="1"/>
              <a:t>Ikatan</a:t>
            </a:r>
            <a:r>
              <a:rPr lang="en-US" sz="1600" dirty="0"/>
              <a:t> </a:t>
            </a:r>
            <a:r>
              <a:rPr lang="en-US" sz="1600" dirty="0" err="1"/>
              <a:t>Ahli</a:t>
            </a:r>
            <a:r>
              <a:rPr lang="en-US" sz="1600" dirty="0"/>
              <a:t> </a:t>
            </a:r>
            <a:r>
              <a:rPr lang="en-US" sz="1600" dirty="0" err="1"/>
              <a:t>Perencanaan</a:t>
            </a:r>
            <a:r>
              <a:rPr lang="en-US" sz="1600" dirty="0"/>
              <a:t> Indonesia (IAP)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err="1"/>
              <a:t>Ikatan</a:t>
            </a:r>
            <a:r>
              <a:rPr lang="en-US" sz="1600" dirty="0"/>
              <a:t> </a:t>
            </a:r>
            <a:r>
              <a:rPr lang="en-US" sz="1600" dirty="0" err="1"/>
              <a:t>Arsitek</a:t>
            </a:r>
            <a:r>
              <a:rPr lang="en-US" sz="1600" dirty="0"/>
              <a:t> </a:t>
            </a:r>
            <a:r>
              <a:rPr lang="en-US" sz="1600" dirty="0" err="1"/>
              <a:t>Lansekap</a:t>
            </a:r>
            <a:r>
              <a:rPr lang="en-US" sz="1600" dirty="0"/>
              <a:t> Indonesia (IALI)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err="1"/>
              <a:t>Komite</a:t>
            </a:r>
            <a:r>
              <a:rPr lang="en-US" sz="1600" dirty="0"/>
              <a:t> </a:t>
            </a:r>
            <a:r>
              <a:rPr lang="en-US" sz="1600" dirty="0" err="1"/>
              <a:t>Nasional</a:t>
            </a:r>
            <a:r>
              <a:rPr lang="en-US" sz="1600" dirty="0"/>
              <a:t> Indonesia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Bendungan</a:t>
            </a:r>
            <a:r>
              <a:rPr lang="en-US" sz="1600" dirty="0"/>
              <a:t> </a:t>
            </a:r>
            <a:r>
              <a:rPr lang="en-US" sz="1600" dirty="0" err="1"/>
              <a:t>Besar</a:t>
            </a:r>
            <a:r>
              <a:rPr lang="en-US" sz="1600" dirty="0"/>
              <a:t> (KNIBB)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dirty="0" err="1"/>
              <a:t>Ahli</a:t>
            </a:r>
            <a:r>
              <a:rPr lang="en-US" sz="1600" dirty="0"/>
              <a:t> </a:t>
            </a:r>
            <a:r>
              <a:rPr lang="en-US" sz="1600" dirty="0" err="1"/>
              <a:t>Elektro</a:t>
            </a:r>
            <a:r>
              <a:rPr lang="en-US" sz="1600" dirty="0"/>
              <a:t> Indonesia (HAEI)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dirty="0" err="1"/>
              <a:t>Desain</a:t>
            </a:r>
            <a:r>
              <a:rPr lang="en-US" sz="1600" dirty="0"/>
              <a:t> Interior Indonesia (HDII)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err="1"/>
              <a:t>Perhimpunan</a:t>
            </a:r>
            <a:r>
              <a:rPr lang="en-US" sz="1600" dirty="0"/>
              <a:t> </a:t>
            </a:r>
            <a:r>
              <a:rPr lang="en-US" sz="1600" dirty="0" err="1"/>
              <a:t>Ahli</a:t>
            </a:r>
            <a:r>
              <a:rPr lang="en-US" sz="1600" dirty="0"/>
              <a:t> </a:t>
            </a:r>
            <a:r>
              <a:rPr lang="en-US" sz="1600" dirty="0" err="1"/>
              <a:t>Teknik</a:t>
            </a:r>
            <a:r>
              <a:rPr lang="en-US" sz="1600" dirty="0"/>
              <a:t> Indonesia (PATI)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err="1"/>
              <a:t>Persatuan</a:t>
            </a:r>
            <a:r>
              <a:rPr lang="en-US" sz="1600" dirty="0"/>
              <a:t> </a:t>
            </a:r>
            <a:r>
              <a:rPr lang="en-US" sz="1600" dirty="0" err="1"/>
              <a:t>Insinyur</a:t>
            </a:r>
            <a:r>
              <a:rPr lang="en-US" sz="1600" dirty="0"/>
              <a:t> </a:t>
            </a:r>
            <a:r>
              <a:rPr lang="en-US" sz="1600" dirty="0" err="1"/>
              <a:t>Profesional</a:t>
            </a:r>
            <a:r>
              <a:rPr lang="en-US" sz="1600" dirty="0"/>
              <a:t> Indonesia (PIPI)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err="1"/>
              <a:t>Asosiasi</a:t>
            </a:r>
            <a:r>
              <a:rPr lang="en-US" sz="1600" dirty="0"/>
              <a:t> </a:t>
            </a:r>
            <a:r>
              <a:rPr lang="en-US" sz="1600" dirty="0" err="1"/>
              <a:t>Ahli</a:t>
            </a:r>
            <a:r>
              <a:rPr lang="en-US" sz="1600" dirty="0"/>
              <a:t> </a:t>
            </a:r>
            <a:r>
              <a:rPr lang="en-US" sz="1600" dirty="0" err="1"/>
              <a:t>Keselamatan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Kesehatan</a:t>
            </a:r>
            <a:r>
              <a:rPr lang="en-US" sz="1600" dirty="0"/>
              <a:t> </a:t>
            </a:r>
            <a:r>
              <a:rPr lang="en-US" sz="1600" dirty="0" err="1"/>
              <a:t>Kerja</a:t>
            </a:r>
            <a:r>
              <a:rPr lang="en-US" sz="1600" dirty="0"/>
              <a:t> </a:t>
            </a:r>
            <a:r>
              <a:rPr lang="en-US" sz="1600" dirty="0" err="1"/>
              <a:t>Konstruksi</a:t>
            </a:r>
            <a:r>
              <a:rPr lang="en-US" sz="1600" dirty="0"/>
              <a:t> (A2K4)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err="1"/>
              <a:t>Ikatan</a:t>
            </a:r>
            <a:r>
              <a:rPr lang="en-US" sz="1600" dirty="0"/>
              <a:t> </a:t>
            </a:r>
            <a:r>
              <a:rPr lang="en-US" sz="1600" dirty="0" err="1"/>
              <a:t>Ahli</a:t>
            </a:r>
            <a:r>
              <a:rPr lang="en-US" sz="1600" dirty="0"/>
              <a:t> </a:t>
            </a:r>
            <a:r>
              <a:rPr lang="en-US" sz="1600" dirty="0" err="1"/>
              <a:t>Teknik</a:t>
            </a:r>
            <a:r>
              <a:rPr lang="en-US" sz="1600" dirty="0"/>
              <a:t> </a:t>
            </a:r>
            <a:r>
              <a:rPr lang="en-US" sz="1600" dirty="0" err="1"/>
              <a:t>Ketenagalistrikan</a:t>
            </a:r>
            <a:r>
              <a:rPr lang="en-US" sz="1600" dirty="0"/>
              <a:t> Indonesia (IATKI)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dirty="0" err="1"/>
              <a:t>Ahli</a:t>
            </a:r>
            <a:r>
              <a:rPr lang="en-US" sz="1600" dirty="0"/>
              <a:t> </a:t>
            </a:r>
            <a:r>
              <a:rPr lang="en-US" sz="1600" dirty="0" err="1"/>
              <a:t>Manajemen</a:t>
            </a:r>
            <a:r>
              <a:rPr lang="en-US" sz="1600" dirty="0"/>
              <a:t> </a:t>
            </a:r>
            <a:r>
              <a:rPr lang="en-US" sz="1600" dirty="0" err="1"/>
              <a:t>Konstruksi</a:t>
            </a:r>
            <a:r>
              <a:rPr lang="en-US" sz="1600" dirty="0"/>
              <a:t> Indonesia (HAMKI)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err="1"/>
              <a:t>Ikatan</a:t>
            </a:r>
            <a:r>
              <a:rPr lang="en-US" sz="1600" dirty="0"/>
              <a:t> </a:t>
            </a:r>
            <a:r>
              <a:rPr lang="en-US" sz="1600" dirty="0" err="1"/>
              <a:t>Ahli</a:t>
            </a:r>
            <a:r>
              <a:rPr lang="en-US" sz="1600" dirty="0"/>
              <a:t> </a:t>
            </a:r>
            <a:r>
              <a:rPr lang="en-US" sz="1600" dirty="0" err="1"/>
              <a:t>Fisika</a:t>
            </a:r>
            <a:r>
              <a:rPr lang="en-US" sz="1600" dirty="0"/>
              <a:t> </a:t>
            </a:r>
            <a:r>
              <a:rPr lang="en-US" sz="1600" dirty="0" err="1"/>
              <a:t>Bangunan</a:t>
            </a:r>
            <a:r>
              <a:rPr lang="en-US" sz="1600" dirty="0"/>
              <a:t> Indonesia (IAFBI)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err="1"/>
              <a:t>Ikatan</a:t>
            </a:r>
            <a:r>
              <a:rPr lang="en-US" sz="1600" dirty="0"/>
              <a:t> </a:t>
            </a:r>
            <a:r>
              <a:rPr lang="en-US" sz="1600" dirty="0" err="1"/>
              <a:t>Ahli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Konstruksi</a:t>
            </a:r>
            <a:r>
              <a:rPr lang="en-US" sz="1600" dirty="0"/>
              <a:t> </a:t>
            </a:r>
            <a:r>
              <a:rPr lang="en-US" sz="1600" dirty="0" err="1"/>
              <a:t>Mekanis</a:t>
            </a:r>
            <a:r>
              <a:rPr lang="en-US" sz="1600" dirty="0"/>
              <a:t> Indonesia (IASMI)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Kuliah 4 - Science,Engineering,Technology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B367B-2DC6-47FA-BBAC-C31C79B9389C}" type="slidenum">
              <a:rPr lang="en-US" smtClean="0">
                <a:solidFill>
                  <a:srgbClr val="FF6700">
                    <a:shade val="75000"/>
                  </a:srgbClr>
                </a:solidFill>
              </a:rPr>
              <a:pPr>
                <a:defRPr/>
              </a:pPr>
              <a:t>38</a:t>
            </a:fld>
            <a:endParaRPr lang="en-US">
              <a:solidFill>
                <a:srgbClr val="FF67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8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987425"/>
          </a:xfrm>
        </p:spPr>
        <p:txBody>
          <a:bodyPr/>
          <a:lstStyle/>
          <a:p>
            <a:r>
              <a:rPr lang="it-IT" b="1" dirty="0"/>
              <a:t>DAFTAR ASOSIASI PROFESI DI INDONESIA </a:t>
            </a:r>
            <a:r>
              <a:rPr lang="it-IT" b="1" dirty="0" smtClean="0"/>
              <a:t>(3)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1800" dirty="0" err="1"/>
              <a:t>Ikatan</a:t>
            </a:r>
            <a:r>
              <a:rPr lang="en-US" sz="1800" dirty="0"/>
              <a:t> </a:t>
            </a:r>
            <a:r>
              <a:rPr lang="en-US" sz="1800" dirty="0" err="1"/>
              <a:t>Ahli</a:t>
            </a:r>
            <a:r>
              <a:rPr lang="en-US" sz="1800" dirty="0"/>
              <a:t> </a:t>
            </a:r>
            <a:r>
              <a:rPr lang="en-US" sz="1800" dirty="0" err="1"/>
              <a:t>Teknik</a:t>
            </a:r>
            <a:r>
              <a:rPr lang="en-US" sz="1800" dirty="0"/>
              <a:t> </a:t>
            </a:r>
            <a:r>
              <a:rPr lang="en-US" sz="1800" dirty="0" err="1"/>
              <a:t>Penyehatan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Teknik</a:t>
            </a:r>
            <a:r>
              <a:rPr lang="en-US" sz="1800" dirty="0"/>
              <a:t> </a:t>
            </a:r>
            <a:r>
              <a:rPr lang="en-US" sz="1800" dirty="0" err="1"/>
              <a:t>Lingkungan</a:t>
            </a:r>
            <a:r>
              <a:rPr lang="en-US" sz="1800" dirty="0"/>
              <a:t> Indonesia (IATPI)</a:t>
            </a:r>
          </a:p>
          <a:p>
            <a:r>
              <a:rPr lang="en-US" sz="1800" dirty="0" err="1"/>
              <a:t>Ikatan</a:t>
            </a:r>
            <a:r>
              <a:rPr lang="en-US" sz="1800" dirty="0"/>
              <a:t> Surveyor Indonesia (ISI)</a:t>
            </a:r>
          </a:p>
          <a:p>
            <a:r>
              <a:rPr lang="en-US" sz="1800" dirty="0" err="1"/>
              <a:t>Ikatan</a:t>
            </a:r>
            <a:r>
              <a:rPr lang="en-US" sz="1800" dirty="0"/>
              <a:t> Surveyor </a:t>
            </a:r>
            <a:r>
              <a:rPr lang="en-US" sz="1800" dirty="0" err="1"/>
              <a:t>Kadastral</a:t>
            </a:r>
            <a:r>
              <a:rPr lang="en-US" sz="1800" dirty="0"/>
              <a:t> Indonesia (ISKI)</a:t>
            </a:r>
          </a:p>
          <a:p>
            <a:r>
              <a:rPr lang="en-US" sz="1800" dirty="0" err="1"/>
              <a:t>Ikatan</a:t>
            </a:r>
            <a:r>
              <a:rPr lang="en-US" sz="1800" dirty="0"/>
              <a:t> </a:t>
            </a:r>
            <a:r>
              <a:rPr lang="en-US" sz="1800" dirty="0" err="1"/>
              <a:t>Ahli</a:t>
            </a:r>
            <a:r>
              <a:rPr lang="en-US" sz="1800" dirty="0"/>
              <a:t> </a:t>
            </a:r>
            <a:r>
              <a:rPr lang="en-US" sz="1800" dirty="0" err="1"/>
              <a:t>Pracetak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Prategang</a:t>
            </a:r>
            <a:r>
              <a:rPr lang="en-US" sz="1800" dirty="0"/>
              <a:t> Indonesia (IAPPI)</a:t>
            </a:r>
          </a:p>
          <a:p>
            <a:r>
              <a:rPr lang="en-US" sz="1800" dirty="0" err="1"/>
              <a:t>Himpunan</a:t>
            </a:r>
            <a:r>
              <a:rPr lang="en-US" sz="1800" dirty="0"/>
              <a:t> </a:t>
            </a:r>
            <a:r>
              <a:rPr lang="en-US" sz="1800" dirty="0" err="1"/>
              <a:t>Ahli</a:t>
            </a:r>
            <a:r>
              <a:rPr lang="en-US" sz="1800" dirty="0"/>
              <a:t> </a:t>
            </a:r>
            <a:r>
              <a:rPr lang="en-US" sz="1800" dirty="0" err="1"/>
              <a:t>Perawatan</a:t>
            </a:r>
            <a:r>
              <a:rPr lang="en-US" sz="1800" dirty="0"/>
              <a:t> </a:t>
            </a:r>
            <a:r>
              <a:rPr lang="en-US" sz="1800" dirty="0" err="1"/>
              <a:t>Bangunan</a:t>
            </a:r>
            <a:r>
              <a:rPr lang="en-US" sz="1800" dirty="0"/>
              <a:t> (HAPBI)</a:t>
            </a:r>
          </a:p>
          <a:p>
            <a:r>
              <a:rPr lang="en-US" sz="1800" dirty="0" err="1"/>
              <a:t>Asosiasi</a:t>
            </a:r>
            <a:r>
              <a:rPr lang="en-US" sz="1800" dirty="0"/>
              <a:t> </a:t>
            </a:r>
            <a:r>
              <a:rPr lang="en-US" sz="1800" dirty="0" err="1"/>
              <a:t>Tenaga</a:t>
            </a:r>
            <a:r>
              <a:rPr lang="en-US" sz="1800" dirty="0"/>
              <a:t> </a:t>
            </a:r>
            <a:r>
              <a:rPr lang="en-US" sz="1800" dirty="0" err="1"/>
              <a:t>Teknik</a:t>
            </a:r>
            <a:r>
              <a:rPr lang="en-US" sz="1800" dirty="0"/>
              <a:t> Indonesia (ASTTI)</a:t>
            </a:r>
          </a:p>
          <a:p>
            <a:r>
              <a:rPr lang="en-US" sz="1800" dirty="0" err="1"/>
              <a:t>Asosiasi</a:t>
            </a:r>
            <a:r>
              <a:rPr lang="en-US" sz="1800" dirty="0"/>
              <a:t> </a:t>
            </a:r>
            <a:r>
              <a:rPr lang="en-US" sz="1800" dirty="0" err="1"/>
              <a:t>Tenaga</a:t>
            </a:r>
            <a:r>
              <a:rPr lang="en-US" sz="1800" dirty="0"/>
              <a:t> </a:t>
            </a:r>
            <a:r>
              <a:rPr lang="en-US" sz="1800" dirty="0" err="1"/>
              <a:t>Ahli</a:t>
            </a:r>
            <a:r>
              <a:rPr lang="en-US" sz="1800" dirty="0"/>
              <a:t> </a:t>
            </a:r>
            <a:r>
              <a:rPr lang="en-US" sz="1800" dirty="0" err="1"/>
              <a:t>Konstruksi</a:t>
            </a:r>
            <a:r>
              <a:rPr lang="en-US" sz="1800" dirty="0"/>
              <a:t> Indonesia (ATAKI)</a:t>
            </a:r>
          </a:p>
          <a:p>
            <a:r>
              <a:rPr lang="en-US" sz="1800" dirty="0" err="1"/>
              <a:t>Asoiasi</a:t>
            </a:r>
            <a:r>
              <a:rPr lang="en-US" sz="1800" dirty="0"/>
              <a:t> </a:t>
            </a:r>
            <a:r>
              <a:rPr lang="en-US" sz="1800" dirty="0" err="1"/>
              <a:t>Profesi</a:t>
            </a:r>
            <a:r>
              <a:rPr lang="en-US" sz="1800" dirty="0"/>
              <a:t> </a:t>
            </a:r>
            <a:r>
              <a:rPr lang="en-US" sz="1800" dirty="0" err="1"/>
              <a:t>Perkeretaapian</a:t>
            </a:r>
            <a:r>
              <a:rPr lang="en-US" sz="1800" dirty="0"/>
              <a:t> Indonesia (APKA)</a:t>
            </a:r>
          </a:p>
          <a:p>
            <a:r>
              <a:rPr lang="en-US" sz="1800" dirty="0" err="1"/>
              <a:t>Ikatan</a:t>
            </a:r>
            <a:r>
              <a:rPr lang="en-US" sz="1800" dirty="0"/>
              <a:t> </a:t>
            </a:r>
            <a:r>
              <a:rPr lang="en-US" sz="1800" dirty="0" err="1"/>
              <a:t>Ahli</a:t>
            </a:r>
            <a:r>
              <a:rPr lang="en-US" sz="1800" dirty="0"/>
              <a:t> </a:t>
            </a:r>
            <a:r>
              <a:rPr lang="en-US" sz="1800" dirty="0" err="1"/>
              <a:t>Konstruksi</a:t>
            </a:r>
            <a:r>
              <a:rPr lang="en-US" sz="1800" dirty="0"/>
              <a:t> Indonesia (IAKI)</a:t>
            </a:r>
          </a:p>
          <a:p>
            <a:r>
              <a:rPr lang="en-US" sz="1800" dirty="0" err="1"/>
              <a:t>Ikatan</a:t>
            </a:r>
            <a:r>
              <a:rPr lang="en-US" sz="1800" dirty="0"/>
              <a:t> </a:t>
            </a:r>
            <a:r>
              <a:rPr lang="en-US" sz="1800" dirty="0" err="1"/>
              <a:t>Nasional</a:t>
            </a:r>
            <a:r>
              <a:rPr lang="en-US" sz="1800" dirty="0"/>
              <a:t> </a:t>
            </a:r>
            <a:r>
              <a:rPr lang="en-US" sz="1800" dirty="0" err="1"/>
              <a:t>Tenaga</a:t>
            </a:r>
            <a:r>
              <a:rPr lang="en-US" sz="1800" dirty="0"/>
              <a:t> </a:t>
            </a:r>
            <a:r>
              <a:rPr lang="en-US" sz="1800" dirty="0" err="1"/>
              <a:t>Ahli</a:t>
            </a:r>
            <a:r>
              <a:rPr lang="en-US" sz="1800" dirty="0"/>
              <a:t> </a:t>
            </a:r>
            <a:r>
              <a:rPr lang="en-US" sz="1800" dirty="0" err="1"/>
              <a:t>Konsultan</a:t>
            </a:r>
            <a:r>
              <a:rPr lang="en-US" sz="1800" dirty="0"/>
              <a:t> Indonesia (INTAKINDO)</a:t>
            </a:r>
          </a:p>
          <a:p>
            <a:r>
              <a:rPr lang="en-US" sz="1800" dirty="0" err="1"/>
              <a:t>Ikatan</a:t>
            </a:r>
            <a:r>
              <a:rPr lang="en-US" sz="1800" dirty="0"/>
              <a:t> </a:t>
            </a:r>
            <a:r>
              <a:rPr lang="en-US" sz="1800" dirty="0" err="1"/>
              <a:t>Ahli</a:t>
            </a:r>
            <a:r>
              <a:rPr lang="en-US" sz="1800" dirty="0"/>
              <a:t> </a:t>
            </a:r>
            <a:r>
              <a:rPr lang="en-US" sz="1800" dirty="0" err="1"/>
              <a:t>Pesawat</a:t>
            </a:r>
            <a:r>
              <a:rPr lang="en-US" sz="1800" dirty="0"/>
              <a:t> Lift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Eskalator</a:t>
            </a:r>
            <a:r>
              <a:rPr lang="en-US" sz="1800" dirty="0"/>
              <a:t> Indonesia (IAPLE-Indonesia)</a:t>
            </a:r>
          </a:p>
          <a:p>
            <a:r>
              <a:rPr lang="en-US" sz="1800" dirty="0" err="1"/>
              <a:t>Asosiasi</a:t>
            </a:r>
            <a:r>
              <a:rPr lang="en-US" sz="1800" dirty="0"/>
              <a:t> </a:t>
            </a:r>
            <a:r>
              <a:rPr lang="en-US" sz="1800" dirty="0" err="1"/>
              <a:t>Profesi</a:t>
            </a:r>
            <a:r>
              <a:rPr lang="en-US" sz="1800" dirty="0"/>
              <a:t> </a:t>
            </a:r>
            <a:r>
              <a:rPr lang="en-US" sz="1800" dirty="0" err="1"/>
              <a:t>Tenaga</a:t>
            </a:r>
            <a:r>
              <a:rPr lang="en-US" sz="1800" dirty="0"/>
              <a:t> </a:t>
            </a:r>
            <a:r>
              <a:rPr lang="en-US" sz="1800" dirty="0" err="1"/>
              <a:t>Terampil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Ahli</a:t>
            </a:r>
            <a:r>
              <a:rPr lang="en-US" sz="1800" dirty="0"/>
              <a:t> Indonesia (APTA Indonesia)</a:t>
            </a:r>
          </a:p>
          <a:p>
            <a:r>
              <a:rPr lang="en-US" sz="1800" dirty="0" err="1"/>
              <a:t>Ikatan</a:t>
            </a:r>
            <a:r>
              <a:rPr lang="en-US" sz="1800" dirty="0"/>
              <a:t> </a:t>
            </a:r>
            <a:r>
              <a:rPr lang="en-US" sz="1800" dirty="0" err="1"/>
              <a:t>Nasional</a:t>
            </a:r>
            <a:r>
              <a:rPr lang="en-US" sz="1800" dirty="0"/>
              <a:t> </a:t>
            </a:r>
            <a:r>
              <a:rPr lang="en-US" sz="1800" dirty="0" err="1"/>
              <a:t>Tenaga</a:t>
            </a:r>
            <a:r>
              <a:rPr lang="en-US" sz="1800" dirty="0"/>
              <a:t> </a:t>
            </a:r>
            <a:r>
              <a:rPr lang="en-US" sz="1800" dirty="0" err="1"/>
              <a:t>Ahli</a:t>
            </a:r>
            <a:r>
              <a:rPr lang="en-US" sz="1800" dirty="0"/>
              <a:t> </a:t>
            </a:r>
            <a:r>
              <a:rPr lang="en-US" sz="1800" dirty="0" err="1"/>
              <a:t>Konstruksi</a:t>
            </a:r>
            <a:r>
              <a:rPr lang="en-US" sz="1800" dirty="0"/>
              <a:t> (INTAK)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Kuliah 4 - Science,Engineering,Technology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B367B-2DC6-47FA-BBAC-C31C79B9389C}" type="slidenum">
              <a:rPr lang="en-US" smtClean="0">
                <a:solidFill>
                  <a:srgbClr val="FF6700">
                    <a:shade val="75000"/>
                  </a:srgbClr>
                </a:solidFill>
              </a:rPr>
              <a:pPr>
                <a:defRPr/>
              </a:pPr>
              <a:t>39</a:t>
            </a:fld>
            <a:endParaRPr lang="en-US">
              <a:solidFill>
                <a:srgbClr val="FF67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4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Kuliah 4 - Science,Engineering,Technology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76AF9-CC52-4272-8A7C-C544DA3FEC9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990600"/>
            <a:ext cx="8708572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609600"/>
            <a:ext cx="4876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Dengan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kemampuan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akal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manusia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dapat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menciptakan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berbagai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macam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peralatan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hidup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mengembangkan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pengetahuan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membentuk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masyarakat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menyelenggarakan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pemerintahan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melaksanakan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peribadatan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sebagainya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Manusia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mampu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menciptakan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berbagai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macam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kebudayaan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atau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peradaban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disebabkan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adanya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akal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tersebut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7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b="1" dirty="0"/>
              <a:t>PENGETAHUAN</a:t>
            </a:r>
            <a:endParaRPr lang="en-US" dirty="0"/>
          </a:p>
        </p:txBody>
      </p:sp>
      <p:sp>
        <p:nvSpPr>
          <p:cNvPr id="6553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en-US" sz="4000" b="1" dirty="0" err="1" smtClean="0">
                <a:solidFill>
                  <a:srgbClr val="FF0000"/>
                </a:solidFill>
              </a:rPr>
              <a:t>Pengetahuan</a:t>
            </a:r>
            <a:r>
              <a:rPr lang="en-US" sz="4000" b="1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/>
              <a:t>umumnya</a:t>
            </a:r>
            <a:r>
              <a:rPr lang="en-US" sz="2800" dirty="0" smtClean="0"/>
              <a:t> </a:t>
            </a:r>
            <a:r>
              <a:rPr lang="en-US" sz="2800" dirty="0" err="1" smtClean="0"/>
              <a:t>dipahami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segala</a:t>
            </a:r>
            <a:r>
              <a:rPr lang="en-US" sz="2800" dirty="0" smtClean="0"/>
              <a:t> </a:t>
            </a:r>
            <a:r>
              <a:rPr lang="en-US" sz="2800" dirty="0" err="1" smtClean="0"/>
              <a:t>sesuatu</a:t>
            </a:r>
            <a:r>
              <a:rPr lang="en-US" sz="2800" dirty="0" smtClean="0"/>
              <a:t> yang </a:t>
            </a:r>
            <a:r>
              <a:rPr lang="en-US" sz="2800" b="1" dirty="0" err="1" smtClean="0">
                <a:solidFill>
                  <a:srgbClr val="FF0000"/>
                </a:solidFill>
              </a:rPr>
              <a:t>diketahui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pengalaman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hidup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sehari-hari</a:t>
            </a:r>
            <a:r>
              <a:rPr lang="en-US" sz="2800" dirty="0" smtClean="0"/>
              <a:t>.</a:t>
            </a:r>
          </a:p>
          <a:p>
            <a:pPr marL="0" indent="0">
              <a:buFont typeface="Arial" charset="0"/>
              <a:buNone/>
            </a:pPr>
            <a:endParaRPr lang="en-US" sz="2800" dirty="0" smtClean="0"/>
          </a:p>
          <a:p>
            <a:pPr marL="0" indent="0" algn="just">
              <a:buFont typeface="Arial" charset="0"/>
              <a:buNone/>
            </a:pPr>
            <a:r>
              <a:rPr lang="en-US" sz="2800" dirty="0" err="1" smtClean="0"/>
              <a:t>Pengetahuan</a:t>
            </a:r>
            <a:r>
              <a:rPr lang="en-US" sz="2800" dirty="0" smtClean="0"/>
              <a:t> </a:t>
            </a:r>
            <a:r>
              <a:rPr lang="en-US" sz="2800" dirty="0" err="1" smtClean="0"/>
              <a:t>bisa</a:t>
            </a:r>
            <a:r>
              <a:rPr lang="en-US" sz="2800" dirty="0" smtClean="0"/>
              <a:t> </a:t>
            </a:r>
            <a:r>
              <a:rPr lang="en-US" sz="2800" dirty="0" err="1" smtClean="0"/>
              <a:t>diartikan</a:t>
            </a:r>
            <a:r>
              <a:rPr lang="en-US" sz="2800" dirty="0" smtClean="0"/>
              <a:t> </a:t>
            </a:r>
            <a:r>
              <a:rPr lang="en-US" sz="2800" dirty="0" err="1" smtClean="0"/>
              <a:t>hanyalah</a:t>
            </a:r>
            <a:r>
              <a:rPr lang="en-US" sz="2800" dirty="0" smtClean="0"/>
              <a:t> </a:t>
            </a:r>
            <a:r>
              <a:rPr lang="en-US" sz="2800" dirty="0" err="1" smtClean="0"/>
              <a:t>sekadar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“</a:t>
            </a:r>
            <a:r>
              <a:rPr lang="en-US" sz="2800" b="1" dirty="0" err="1" smtClean="0">
                <a:solidFill>
                  <a:srgbClr val="0000FF"/>
                </a:solidFill>
              </a:rPr>
              <a:t>tahu</a:t>
            </a:r>
            <a:r>
              <a:rPr lang="en-US" sz="2800" b="1" dirty="0" smtClean="0">
                <a:solidFill>
                  <a:srgbClr val="0000FF"/>
                </a:solidFill>
              </a:rPr>
              <a:t>”, </a:t>
            </a:r>
            <a:r>
              <a:rPr lang="en-US" sz="2800" dirty="0" err="1" smtClean="0"/>
              <a:t>yaitu</a:t>
            </a:r>
            <a:r>
              <a:rPr lang="en-US" sz="2800" dirty="0" smtClean="0"/>
              <a:t> </a:t>
            </a:r>
            <a:r>
              <a:rPr lang="en-US" sz="2800" dirty="0" err="1" smtClean="0"/>
              <a:t>hasil</a:t>
            </a:r>
            <a:r>
              <a:rPr lang="en-US" sz="2800" dirty="0" smtClean="0"/>
              <a:t> </a:t>
            </a:r>
            <a:r>
              <a:rPr lang="en-US" sz="2800" dirty="0" err="1" smtClean="0"/>
              <a:t>tahu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usaha</a:t>
            </a:r>
            <a:r>
              <a:rPr lang="en-US" sz="2800" dirty="0" smtClean="0"/>
              <a:t> </a:t>
            </a:r>
            <a:r>
              <a:rPr lang="en-US" sz="2800" dirty="0" err="1" smtClean="0"/>
              <a:t>manusia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menjawab</a:t>
            </a:r>
            <a:r>
              <a:rPr lang="en-US" sz="2800" dirty="0" smtClean="0"/>
              <a:t> </a:t>
            </a:r>
            <a:r>
              <a:rPr lang="en-US" sz="2800" dirty="0" err="1" smtClean="0"/>
              <a:t>pertanyaan</a:t>
            </a:r>
            <a:r>
              <a:rPr lang="en-US" sz="2800" dirty="0" smtClean="0"/>
              <a:t> </a:t>
            </a:r>
            <a:r>
              <a:rPr lang="en-US" sz="2800" b="1" dirty="0" smtClean="0"/>
              <a:t>“what”.</a:t>
            </a:r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3257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000" b="1" dirty="0"/>
              <a:t>PENGETAHUAN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1638" indent="-401638" algn="just"/>
            <a:r>
              <a:rPr lang="en-US" sz="3200" dirty="0" err="1"/>
              <a:t>Merupakan</a:t>
            </a:r>
            <a:r>
              <a:rPr lang="en-US" sz="3200" dirty="0"/>
              <a:t> </a:t>
            </a:r>
            <a:r>
              <a:rPr lang="en-US" sz="3200" dirty="0" err="1"/>
              <a:t>Hasil</a:t>
            </a:r>
            <a:r>
              <a:rPr lang="en-US" sz="3200" dirty="0"/>
              <a:t> Proses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usaha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manusia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untuk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tahu</a:t>
            </a:r>
            <a:r>
              <a:rPr lang="en-US" sz="3200" dirty="0"/>
              <a:t>, </a:t>
            </a:r>
            <a:r>
              <a:rPr lang="en-US" sz="3200" dirty="0" err="1"/>
              <a:t>melalui</a:t>
            </a:r>
            <a:r>
              <a:rPr lang="en-US" sz="3200" dirty="0"/>
              <a:t> </a:t>
            </a:r>
            <a:r>
              <a:rPr lang="en-US" sz="3200" dirty="0" err="1"/>
              <a:t>pengamatan</a:t>
            </a:r>
            <a:r>
              <a:rPr lang="en-US" sz="3200" dirty="0" smtClean="0"/>
              <a:t>, </a:t>
            </a:r>
            <a:r>
              <a:rPr lang="en-US" sz="3200" dirty="0" err="1" smtClean="0"/>
              <a:t>pengalaman</a:t>
            </a:r>
            <a:r>
              <a:rPr lang="en-US" sz="3200" dirty="0"/>
              <a:t>, </a:t>
            </a:r>
            <a:r>
              <a:rPr lang="en-US" sz="3200" dirty="0" err="1" smtClean="0"/>
              <a:t>rasio</a:t>
            </a:r>
            <a:r>
              <a:rPr lang="en-US" sz="3200" dirty="0"/>
              <a:t> </a:t>
            </a:r>
            <a:r>
              <a:rPr lang="en-US" sz="3200" dirty="0" err="1" smtClean="0"/>
              <a:t>mengenai</a:t>
            </a:r>
            <a:r>
              <a:rPr lang="en-US" sz="3200" dirty="0" smtClean="0"/>
              <a:t> </a:t>
            </a:r>
            <a:r>
              <a:rPr lang="en-US" sz="3200" dirty="0" err="1" smtClean="0"/>
              <a:t>fenomena</a:t>
            </a:r>
            <a:r>
              <a:rPr lang="en-US" sz="3200" dirty="0" smtClean="0"/>
              <a:t> yang </a:t>
            </a:r>
            <a:r>
              <a:rPr lang="en-US" sz="3200" dirty="0" err="1" smtClean="0"/>
              <a:t>ada</a:t>
            </a:r>
            <a:r>
              <a:rPr lang="en-US" sz="3200" dirty="0" smtClean="0"/>
              <a:t> di </a:t>
            </a:r>
            <a:r>
              <a:rPr lang="en-US" sz="3200" dirty="0" err="1" smtClean="0"/>
              <a:t>alam</a:t>
            </a:r>
            <a:r>
              <a:rPr lang="en-US" sz="3200" dirty="0" smtClean="0"/>
              <a:t>.</a:t>
            </a:r>
          </a:p>
          <a:p>
            <a:pPr marL="401638" indent="-401638" algn="just"/>
            <a:endParaRPr lang="en-US" sz="3200" dirty="0"/>
          </a:p>
          <a:p>
            <a:pPr marL="401638" indent="-401638" algn="just"/>
            <a:r>
              <a:rPr lang="en-US" sz="3200" dirty="0" err="1" smtClean="0"/>
              <a:t>Pengetahuan</a:t>
            </a:r>
            <a:r>
              <a:rPr lang="en-US" sz="3200" dirty="0" smtClean="0"/>
              <a:t> </a:t>
            </a:r>
            <a:r>
              <a:rPr lang="en-US" sz="3200" dirty="0" err="1"/>
              <a:t>diartikan</a:t>
            </a:r>
            <a:r>
              <a:rPr lang="en-US" sz="3200" dirty="0"/>
              <a:t> </a:t>
            </a:r>
            <a:r>
              <a:rPr lang="en-US" sz="3200" dirty="0" err="1"/>
              <a:t>secara</a:t>
            </a:r>
            <a:r>
              <a:rPr lang="en-US" sz="3200" dirty="0"/>
              <a:t> </a:t>
            </a:r>
            <a:r>
              <a:rPr lang="en-US" sz="3200" dirty="0" err="1"/>
              <a:t>luas</a:t>
            </a:r>
            <a:r>
              <a:rPr lang="en-US" sz="3200" dirty="0"/>
              <a:t> </a:t>
            </a:r>
            <a:r>
              <a:rPr lang="en-US" sz="3200" dirty="0" smtClean="0"/>
              <a:t>yang </a:t>
            </a:r>
            <a:r>
              <a:rPr lang="en-US" sz="3200" dirty="0" err="1" smtClean="0"/>
              <a:t>mencakup</a:t>
            </a:r>
            <a:r>
              <a:rPr lang="en-US" sz="3200" dirty="0" smtClean="0"/>
              <a:t> </a:t>
            </a:r>
            <a:r>
              <a:rPr lang="en-US" sz="3200" dirty="0" err="1" smtClean="0"/>
              <a:t>segenap</a:t>
            </a:r>
            <a:r>
              <a:rPr lang="en-US" sz="3200" dirty="0" smtClean="0"/>
              <a:t> </a:t>
            </a:r>
            <a:r>
              <a:rPr lang="en-US" sz="3200" dirty="0" err="1"/>
              <a:t>apa</a:t>
            </a:r>
            <a:r>
              <a:rPr lang="en-US" sz="3200" dirty="0"/>
              <a:t> </a:t>
            </a:r>
            <a:r>
              <a:rPr lang="en-US" sz="3200" dirty="0" smtClean="0"/>
              <a:t>yang </a:t>
            </a:r>
            <a:r>
              <a:rPr lang="en-US" sz="3200" dirty="0" err="1"/>
              <a:t>kita</a:t>
            </a:r>
            <a:r>
              <a:rPr lang="en-US" sz="3200" dirty="0"/>
              <a:t> </a:t>
            </a:r>
            <a:r>
              <a:rPr lang="en-US" sz="3200" dirty="0" err="1"/>
              <a:t>tahu</a:t>
            </a:r>
            <a:r>
              <a:rPr lang="en-US" sz="3200" dirty="0"/>
              <a:t> </a:t>
            </a:r>
            <a:r>
              <a:rPr lang="en-US" sz="3200" dirty="0" err="1"/>
              <a:t>tentang</a:t>
            </a:r>
            <a:r>
              <a:rPr lang="en-US" sz="3200" dirty="0"/>
              <a:t> </a:t>
            </a:r>
            <a:r>
              <a:rPr lang="en-US" sz="3200" dirty="0" err="1"/>
              <a:t>suatu</a:t>
            </a:r>
            <a:r>
              <a:rPr lang="en-US" sz="3200" dirty="0"/>
              <a:t> </a:t>
            </a:r>
            <a:r>
              <a:rPr lang="en-US" sz="3200" dirty="0" err="1"/>
              <a:t>obyek</a:t>
            </a:r>
            <a:r>
              <a:rPr lang="en-US" sz="3200" dirty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954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Terjadinya</a:t>
            </a:r>
            <a:r>
              <a:rPr lang="en-US" b="1" dirty="0"/>
              <a:t> </a:t>
            </a:r>
            <a:r>
              <a:rPr lang="en-US" b="1" dirty="0" err="1"/>
              <a:t>Pengetahuan</a:t>
            </a:r>
            <a:endParaRPr lang="en-US" b="1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6 Cara </a:t>
            </a:r>
            <a:r>
              <a:rPr lang="en-US" sz="2400" b="1" dirty="0" err="1" smtClean="0"/>
              <a:t>Terjadinya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Pengetahuan</a:t>
            </a:r>
            <a:r>
              <a:rPr lang="en-US" sz="2400" b="1" dirty="0" smtClean="0"/>
              <a:t> (John </a:t>
            </a:r>
            <a:r>
              <a:rPr lang="en-US" sz="2400" b="1" dirty="0" err="1" smtClean="0"/>
              <a:t>Hospert</a:t>
            </a:r>
            <a:r>
              <a:rPr lang="en-US" sz="2400" b="1" dirty="0" smtClean="0"/>
              <a:t>)</a:t>
            </a:r>
            <a:endParaRPr lang="en-US" sz="2400" b="1" dirty="0"/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 smtClean="0"/>
              <a:t>indra</a:t>
            </a:r>
            <a:r>
              <a:rPr lang="en-US" dirty="0" smtClean="0"/>
              <a:t> (sense </a:t>
            </a:r>
            <a:r>
              <a:rPr lang="en-US" dirty="0"/>
              <a:t>experience)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dirty="0" err="1"/>
              <a:t>Nalar</a:t>
            </a:r>
            <a:r>
              <a:rPr lang="en-US" dirty="0"/>
              <a:t> (reason)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dirty="0" err="1"/>
              <a:t>Otoritas</a:t>
            </a:r>
            <a:r>
              <a:rPr lang="en-US" dirty="0"/>
              <a:t> (authority)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dirty="0" err="1"/>
              <a:t>Intuisi</a:t>
            </a:r>
            <a:r>
              <a:rPr lang="en-US" dirty="0"/>
              <a:t> (intuition)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dirty="0" err="1"/>
              <a:t>Wahyu</a:t>
            </a:r>
            <a:r>
              <a:rPr lang="en-US" dirty="0"/>
              <a:t>(revelation)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dirty="0" err="1"/>
              <a:t>Keyakinan</a:t>
            </a:r>
            <a:r>
              <a:rPr lang="en-US" dirty="0"/>
              <a:t>(faith</a:t>
            </a:r>
            <a:r>
              <a:rPr lang="en-US" dirty="0" smtClean="0"/>
              <a:t>)</a:t>
            </a:r>
            <a:endParaRPr lang="en-US" dirty="0"/>
          </a:p>
          <a:p>
            <a:pPr marL="533400" indent="-533400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06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584200" y="533400"/>
            <a:ext cx="7924800" cy="7620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PROSES TERJADINYA PENGETAHUAN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4113212" y="1782178"/>
            <a:ext cx="914400" cy="358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TUHAN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4113212" y="2285416"/>
            <a:ext cx="9144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WAHYU</a:t>
            </a: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3970337" y="2861678"/>
            <a:ext cx="1223963" cy="358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MANUSIA</a:t>
            </a: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1593850" y="3006141"/>
            <a:ext cx="914400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RASIO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(OTAK)</a:t>
            </a: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6705600" y="3006141"/>
            <a:ext cx="914400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RASA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(HATI)</a:t>
            </a: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3681412" y="3437941"/>
            <a:ext cx="1800225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PENGAMATAN</a:t>
            </a:r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3681412" y="4014203"/>
            <a:ext cx="1800225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PENGALAMAN</a:t>
            </a:r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3681412" y="4517441"/>
            <a:ext cx="1800225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PENGETAHUAN</a:t>
            </a:r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3249612" y="5022266"/>
            <a:ext cx="2663825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UPAYA PENGULANGAN</a:t>
            </a:r>
          </a:p>
        </p:txBody>
      </p:sp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3754437" y="5598528"/>
            <a:ext cx="1727200" cy="358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SCIENCE</a:t>
            </a:r>
          </a:p>
        </p:txBody>
      </p:sp>
      <p:sp>
        <p:nvSpPr>
          <p:cNvPr id="81935" name="Line 15"/>
          <p:cNvSpPr>
            <a:spLocks noChangeShapeType="1"/>
          </p:cNvSpPr>
          <p:nvPr/>
        </p:nvSpPr>
        <p:spPr bwMode="auto">
          <a:xfrm>
            <a:off x="4546600" y="2140953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81936" name="Line 16"/>
          <p:cNvSpPr>
            <a:spLocks noChangeShapeType="1"/>
          </p:cNvSpPr>
          <p:nvPr/>
        </p:nvSpPr>
        <p:spPr bwMode="auto">
          <a:xfrm>
            <a:off x="4546600" y="264577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81937" name="Line 17"/>
          <p:cNvSpPr>
            <a:spLocks noChangeShapeType="1"/>
          </p:cNvSpPr>
          <p:nvPr/>
        </p:nvSpPr>
        <p:spPr bwMode="auto">
          <a:xfrm flipH="1">
            <a:off x="2530475" y="3006141"/>
            <a:ext cx="1439862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81938" name="Line 18"/>
          <p:cNvSpPr>
            <a:spLocks noChangeShapeType="1"/>
          </p:cNvSpPr>
          <p:nvPr/>
        </p:nvSpPr>
        <p:spPr bwMode="auto">
          <a:xfrm>
            <a:off x="5194300" y="3006141"/>
            <a:ext cx="15113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81939" name="Line 19"/>
          <p:cNvSpPr>
            <a:spLocks noChangeShapeType="1"/>
          </p:cNvSpPr>
          <p:nvPr/>
        </p:nvSpPr>
        <p:spPr bwMode="auto">
          <a:xfrm>
            <a:off x="2530475" y="3437941"/>
            <a:ext cx="11509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81940" name="Line 20"/>
          <p:cNvSpPr>
            <a:spLocks noChangeShapeType="1"/>
          </p:cNvSpPr>
          <p:nvPr/>
        </p:nvSpPr>
        <p:spPr bwMode="auto">
          <a:xfrm flipH="1">
            <a:off x="5481637" y="3437941"/>
            <a:ext cx="11525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81941" name="Line 21"/>
          <p:cNvSpPr>
            <a:spLocks noChangeShapeType="1"/>
          </p:cNvSpPr>
          <p:nvPr/>
        </p:nvSpPr>
        <p:spPr bwMode="auto">
          <a:xfrm>
            <a:off x="4546600" y="379830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81942" name="Line 22"/>
          <p:cNvSpPr>
            <a:spLocks noChangeShapeType="1"/>
          </p:cNvSpPr>
          <p:nvPr/>
        </p:nvSpPr>
        <p:spPr bwMode="auto">
          <a:xfrm>
            <a:off x="4546600" y="4374566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81943" name="Line 23"/>
          <p:cNvSpPr>
            <a:spLocks noChangeShapeType="1"/>
          </p:cNvSpPr>
          <p:nvPr/>
        </p:nvSpPr>
        <p:spPr bwMode="auto">
          <a:xfrm>
            <a:off x="4546600" y="4877803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81944" name="Line 24"/>
          <p:cNvSpPr>
            <a:spLocks noChangeShapeType="1"/>
          </p:cNvSpPr>
          <p:nvPr/>
        </p:nvSpPr>
        <p:spPr bwMode="auto">
          <a:xfrm>
            <a:off x="4546600" y="538262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Kuliah 4 - Science,Engineering,Technology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B367B-2DC6-47FA-BBAC-C31C79B9389C}" type="slidenum">
              <a:rPr lang="en-US" smtClean="0">
                <a:solidFill>
                  <a:srgbClr val="FF6700">
                    <a:shade val="75000"/>
                  </a:srgbClr>
                </a:solidFill>
              </a:rPr>
              <a:pPr>
                <a:defRPr/>
              </a:pPr>
              <a:t>9</a:t>
            </a:fld>
            <a:endParaRPr lang="en-US">
              <a:solidFill>
                <a:srgbClr val="FF6700">
                  <a:shade val="75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1752600"/>
            <a:ext cx="6781800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0000FF"/>
                </a:solidFill>
              </a:rPr>
              <a:t>Pengetahuan</a:t>
            </a:r>
            <a:r>
              <a:rPr lang="en-US" sz="4800" b="1" dirty="0" smtClean="0">
                <a:solidFill>
                  <a:srgbClr val="0000FF"/>
                </a:solidFill>
              </a:rPr>
              <a:t> =</a:t>
            </a:r>
            <a:r>
              <a:rPr lang="en-US" sz="4800" b="1" dirty="0" err="1" smtClean="0">
                <a:solidFill>
                  <a:srgbClr val="0000FF"/>
                </a:solidFill>
              </a:rPr>
              <a:t>Ilmu</a:t>
            </a:r>
            <a:endParaRPr lang="en-US" sz="4800" b="1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7011" y="3774762"/>
            <a:ext cx="6781800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FF"/>
                </a:solidFill>
              </a:rPr>
              <a:t>Ilmu</a:t>
            </a:r>
            <a:r>
              <a:rPr lang="en-US" sz="4800" b="1" dirty="0" smtClean="0">
                <a:solidFill>
                  <a:srgbClr val="0000FF"/>
                </a:solidFill>
              </a:rPr>
              <a:t> ≠</a:t>
            </a:r>
            <a:r>
              <a:rPr lang="en-US" sz="4800" b="1" dirty="0" err="1" smtClean="0">
                <a:solidFill>
                  <a:srgbClr val="0000FF"/>
                </a:solidFill>
              </a:rPr>
              <a:t>Pengetahuan</a:t>
            </a:r>
            <a:endParaRPr lang="en-US" sz="4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79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1809</TotalTime>
  <Words>1471</Words>
  <Application>Microsoft Office PowerPoint</Application>
  <PresentationFormat>On-screen Show (4:3)</PresentationFormat>
  <Paragraphs>250</Paragraphs>
  <Slides>39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Civic</vt:lpstr>
      <vt:lpstr>DK 116 KONSEP TEKNOLOGI</vt:lpstr>
      <vt:lpstr>PowerPoint Presentation</vt:lpstr>
      <vt:lpstr>PowerPoint Presentation</vt:lpstr>
      <vt:lpstr>PowerPoint Presentation</vt:lpstr>
      <vt:lpstr>PENGETAHUAN</vt:lpstr>
      <vt:lpstr>PENGETAHUAN</vt:lpstr>
      <vt:lpstr>Terjadinya Pengetahuan</vt:lpstr>
      <vt:lpstr>PROSES TERJADINYA PENGETAHUAN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AKTIVITAS MANUSIA  /PROSES MEMPEROLEH KEBENARAN  ILMU PENGTAHUAN.</vt:lpstr>
      <vt:lpstr>Tahapan  Perkembangan Ilmu</vt:lpstr>
      <vt:lpstr>Tahapan  Perkembangan Ilmu</vt:lpstr>
      <vt:lpstr>PowerPoint Presentation</vt:lpstr>
      <vt:lpstr>Sifat Ilmu Pengetahuan </vt:lpstr>
      <vt:lpstr>Hubungan Sains dan Teknologi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Engineer ?</vt:lpstr>
      <vt:lpstr>Engineer/insinyur</vt:lpstr>
      <vt:lpstr>PowerPoint Presentation</vt:lpstr>
      <vt:lpstr> “INSINYUR” dengan “SARJANA TEKNIK”</vt:lpstr>
      <vt:lpstr>Persyaratan untuk menjadi Insinyur</vt:lpstr>
      <vt:lpstr>PowerPoint Presentation</vt:lpstr>
      <vt:lpstr>Cara Mendapatkan Insinyur Profesi</vt:lpstr>
      <vt:lpstr>DAFTAR ASOSIASI PROFESI DI INDONESIA (1)</vt:lpstr>
      <vt:lpstr>DAFTAR ASOSIASI PROFESI DI INDONESIA (2)</vt:lpstr>
      <vt:lpstr>DAFTAR ASOSIASI PROFESI DI INDONESIA (3)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Ati</dc:creator>
  <cp:lastModifiedBy>Arvianti</cp:lastModifiedBy>
  <cp:revision>53</cp:revision>
  <dcterms:created xsi:type="dcterms:W3CDTF">2014-10-03T16:41:08Z</dcterms:created>
  <dcterms:modified xsi:type="dcterms:W3CDTF">2014-10-08T13:02:14Z</dcterms:modified>
</cp:coreProperties>
</file>