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56"/>
  </p:notesMasterIdLst>
  <p:sldIdLst>
    <p:sldId id="312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D824C-7DD8-4546-9B5C-0DA314EE8C92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BAC40-2E0C-4EA3-8222-580AD10A0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17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A603D5D-8186-4790-9C27-485DEB3975B8}" type="slidenum">
              <a:rPr lang="en-US" sz="1200" b="0">
                <a:latin typeface="Arial" charset="0"/>
              </a:rPr>
              <a:pPr/>
              <a:t>2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E488602-22F7-4E8A-AAA5-4178EDFF47F7}" type="slidenum">
              <a:rPr lang="en-US" sz="1200" b="0">
                <a:latin typeface="Arial" charset="0"/>
              </a:rPr>
              <a:pPr/>
              <a:t>11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6C2849B-0041-4664-829F-850705BBF91A}" type="slidenum">
              <a:rPr lang="en-US" sz="1200" b="0">
                <a:latin typeface="Arial" charset="0"/>
              </a:rPr>
              <a:pPr/>
              <a:t>12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AC74AE1-8847-4762-9671-7AB592FAA363}" type="slidenum">
              <a:rPr lang="en-US" sz="1200" b="0">
                <a:latin typeface="Arial" charset="0"/>
              </a:rPr>
              <a:pPr/>
              <a:t>13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BAC40-2E0C-4EA3-8222-580AD10A04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26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4999A34-9F24-4738-AE02-AD203357AB57}" type="slidenum">
              <a:rPr lang="en-US" sz="1200" b="0">
                <a:latin typeface="Arial" charset="0"/>
              </a:rPr>
              <a:pPr/>
              <a:t>15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00AEFEE-82B4-4CC4-93E8-1E64D258F7CD}" type="slidenum">
              <a:rPr lang="en-US" sz="1200" b="0">
                <a:latin typeface="Arial" charset="0"/>
              </a:rPr>
              <a:pPr/>
              <a:t>16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6892DD4-C278-4361-A564-AD87E6AEC01E}" type="slidenum">
              <a:rPr lang="en-US" sz="1200" b="0">
                <a:latin typeface="Arial" charset="0"/>
              </a:rPr>
              <a:pPr/>
              <a:t>17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052B931-BB22-4FE8-A97C-99B4364EC823}" type="slidenum">
              <a:rPr lang="en-US" sz="1200" b="0">
                <a:latin typeface="Arial" charset="0"/>
              </a:rPr>
              <a:pPr/>
              <a:t>18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6C4DF8D-F76D-4E7F-8C90-DE7C7E3730AD}" type="slidenum">
              <a:rPr lang="en-US" sz="1200" b="0">
                <a:latin typeface="Arial" charset="0"/>
              </a:rPr>
              <a:pPr/>
              <a:t>19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91DA288-8D8A-4BB7-89DB-9B3FF5D6087B}" type="slidenum">
              <a:rPr lang="en-US" sz="1200" b="0">
                <a:latin typeface="Arial" charset="0"/>
              </a:rPr>
              <a:pPr/>
              <a:t>20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98E705A-C500-4F52-AC19-F2FA6C4C26D9}" type="slidenum">
              <a:rPr lang="en-US" sz="1200" b="0">
                <a:latin typeface="Arial" charset="0"/>
              </a:rPr>
              <a:pPr/>
              <a:t>3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67CA7DE-D6CD-4059-B42D-90BCDD3F13B7}" type="slidenum">
              <a:rPr lang="en-US" sz="1200" b="0">
                <a:latin typeface="Arial" charset="0"/>
              </a:rPr>
              <a:pPr/>
              <a:t>21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293360E-356A-4C86-B51F-6D16B7B6E0D4}" type="slidenum">
              <a:rPr lang="en-US" sz="1200" b="0">
                <a:latin typeface="Arial" charset="0"/>
              </a:rPr>
              <a:pPr/>
              <a:t>22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87EE34C-D3DB-4A12-A47F-23C912FE01BE}" type="slidenum">
              <a:rPr lang="en-US" sz="1200" b="0">
                <a:latin typeface="Arial" charset="0"/>
              </a:rPr>
              <a:pPr/>
              <a:t>23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AF4B584-B481-43E1-B436-6EAFA33947C7}" type="slidenum">
              <a:rPr lang="en-US" sz="1200" b="0">
                <a:latin typeface="Arial" charset="0"/>
              </a:rPr>
              <a:pPr/>
              <a:t>24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FF147AF-CBC7-4A0A-98A8-8F0859F44CE3}" type="slidenum">
              <a:rPr lang="en-US" sz="1200" b="0">
                <a:latin typeface="Arial" charset="0"/>
              </a:rPr>
              <a:pPr/>
              <a:t>25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B326E22-90FC-461B-8C75-476EC93F57AE}" type="slidenum">
              <a:rPr lang="en-US" sz="1200" b="0">
                <a:latin typeface="Arial" charset="0"/>
              </a:rPr>
              <a:pPr/>
              <a:t>26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84EAE1C-A9A1-4B66-BF32-BBD675899A84}" type="slidenum">
              <a:rPr lang="en-US" sz="1200" b="0">
                <a:latin typeface="Arial" charset="0"/>
              </a:rPr>
              <a:pPr/>
              <a:t>27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C5266F2-36DE-475C-BF41-A2EA83E34DED}" type="slidenum">
              <a:rPr lang="en-US" sz="1200" b="0">
                <a:latin typeface="Arial" charset="0"/>
              </a:rPr>
              <a:pPr/>
              <a:t>28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90E8A46-C920-46CC-89B4-1BE8DEA902BC}" type="slidenum">
              <a:rPr lang="en-US" sz="1200" b="0">
                <a:latin typeface="Arial" charset="0"/>
              </a:rPr>
              <a:pPr/>
              <a:t>29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A44F7D7-DD11-4465-9256-07FAAEAF8485}" type="slidenum">
              <a:rPr lang="en-US" sz="1200" b="0">
                <a:latin typeface="Arial" charset="0"/>
              </a:rPr>
              <a:pPr/>
              <a:t>30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E2A8917-883D-471E-B2C9-4877B5EB68CE}" type="slidenum">
              <a:rPr lang="en-US" sz="1200" b="0">
                <a:latin typeface="Arial" charset="0"/>
              </a:rPr>
              <a:pPr/>
              <a:t>4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8F5534E-D16B-4A4F-A253-A93565C5380E}" type="slidenum">
              <a:rPr lang="en-US" sz="1200" b="0">
                <a:latin typeface="Arial" charset="0"/>
              </a:rPr>
              <a:pPr/>
              <a:t>31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EF56CDC-E780-456B-AF00-18328E720EC7}" type="slidenum">
              <a:rPr lang="en-US" sz="1200" b="0">
                <a:latin typeface="Arial" charset="0"/>
              </a:rPr>
              <a:pPr/>
              <a:t>32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4898E7A-1974-4A01-901E-C2CDCDDC0794}" type="slidenum">
              <a:rPr lang="en-US" sz="1200" b="0">
                <a:latin typeface="Arial" charset="0"/>
              </a:rPr>
              <a:pPr/>
              <a:t>33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C2B3CB2-C1F2-4B40-BE78-DD5EAE7A0CBD}" type="slidenum">
              <a:rPr lang="en-US" sz="1200" b="0">
                <a:latin typeface="Arial" charset="0"/>
              </a:rPr>
              <a:pPr/>
              <a:t>34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1043201-E869-4970-AD6E-5C625451809D}" type="slidenum">
              <a:rPr lang="en-US" sz="1200" b="0">
                <a:latin typeface="Arial" charset="0"/>
              </a:rPr>
              <a:pPr/>
              <a:t>35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175A1D2-CE9A-4B31-9DC9-27DFC7E4BFFD}" type="slidenum">
              <a:rPr lang="en-US" sz="1200" b="0">
                <a:latin typeface="Arial" charset="0"/>
              </a:rPr>
              <a:pPr/>
              <a:t>36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D2D8B06-87D8-4119-9709-9CE0E933CFFB}" type="slidenum">
              <a:rPr lang="en-US" sz="1200" b="0">
                <a:latin typeface="Arial" charset="0"/>
              </a:rPr>
              <a:pPr/>
              <a:t>37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481CB83-142F-436D-94AF-6416C2A19A9F}" type="slidenum">
              <a:rPr lang="en-US" sz="1200" b="0">
                <a:latin typeface="Arial" charset="0"/>
              </a:rPr>
              <a:pPr/>
              <a:t>38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745B774-478F-43D9-AB03-B4CED7EA7F5F}" type="slidenum">
              <a:rPr lang="en-US" sz="1200" b="0">
                <a:latin typeface="Arial" charset="0"/>
              </a:rPr>
              <a:pPr/>
              <a:t>39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409E5C8-5282-4736-919D-686B93C3D1E9}" type="slidenum">
              <a:rPr lang="en-US" sz="1200" b="0">
                <a:latin typeface="Arial" charset="0"/>
              </a:rPr>
              <a:pPr/>
              <a:t>40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ADD0543-3644-4741-8248-76EA7CDFEE88}" type="slidenum">
              <a:rPr lang="en-US" sz="1200" b="0">
                <a:latin typeface="Arial" charset="0"/>
              </a:rPr>
              <a:pPr/>
              <a:t>5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6F27A32-D486-4D93-B253-974ABEB6E056}" type="slidenum">
              <a:rPr lang="en-US" sz="1200" b="0">
                <a:latin typeface="Arial" charset="0"/>
              </a:rPr>
              <a:pPr/>
              <a:t>41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9BDE264-8132-428C-A011-3A1900244268}" type="slidenum">
              <a:rPr lang="en-US" sz="1200" b="0">
                <a:latin typeface="Arial" charset="0"/>
              </a:rPr>
              <a:pPr/>
              <a:t>42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0A5F4F4-FC26-4ACC-87EB-122D002662C3}" type="slidenum">
              <a:rPr lang="en-US" sz="1200" b="0">
                <a:latin typeface="Arial" charset="0"/>
              </a:rPr>
              <a:pPr/>
              <a:t>43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ED02EB9-9C1F-4745-9301-A1404681C0F3}" type="slidenum">
              <a:rPr lang="en-US" sz="1200" b="0">
                <a:latin typeface="Arial" charset="0"/>
              </a:rPr>
              <a:pPr/>
              <a:t>44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62C0434-CA82-4DCD-B769-CEF9E3056603}" type="slidenum">
              <a:rPr lang="en-US" sz="1200" b="0">
                <a:latin typeface="Arial" charset="0"/>
              </a:rPr>
              <a:pPr/>
              <a:t>45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A261A32-ADAB-4F9A-9C71-A8E07A3EDE6A}" type="slidenum">
              <a:rPr lang="en-US" sz="1200" b="0">
                <a:latin typeface="Arial" charset="0"/>
              </a:rPr>
              <a:pPr/>
              <a:t>46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F556201-A682-470E-B9DA-A551BB16C7FE}" type="slidenum">
              <a:rPr lang="en-US" sz="1200" b="0">
                <a:latin typeface="Arial" charset="0"/>
              </a:rPr>
              <a:pPr/>
              <a:t>47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70BC474-F2BC-4337-B8AD-E21748F81326}" type="slidenum">
              <a:rPr lang="en-US" sz="1200" b="0">
                <a:latin typeface="Arial" charset="0"/>
              </a:rPr>
              <a:pPr/>
              <a:t>48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5EBFAC1-1029-4700-98FC-64E60BFB6F18}" type="slidenum">
              <a:rPr lang="en-US" sz="1200" b="0">
                <a:latin typeface="Arial" charset="0"/>
              </a:rPr>
              <a:pPr/>
              <a:t>49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43CF4F3-E000-429B-A355-1A2A300D7A7A}" type="slidenum">
              <a:rPr lang="en-US" sz="1200" b="0">
                <a:latin typeface="Arial" charset="0"/>
              </a:rPr>
              <a:pPr/>
              <a:t>50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72F47B4-046F-4443-BA8E-127AAEF9547C}" type="slidenum">
              <a:rPr lang="en-US" sz="1200" b="0">
                <a:latin typeface="Arial" charset="0"/>
              </a:rPr>
              <a:pPr/>
              <a:t>6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63ACCBD-27CE-41DF-ADF6-45DA69D94CAB}" type="slidenum">
              <a:rPr lang="en-US" sz="1200" b="0">
                <a:latin typeface="Arial" charset="0"/>
              </a:rPr>
              <a:pPr/>
              <a:t>51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9FD6652-160F-44A2-AE55-FA6219F7C232}" type="slidenum">
              <a:rPr lang="en-US" sz="1200" b="0">
                <a:latin typeface="Arial" charset="0"/>
              </a:rPr>
              <a:pPr/>
              <a:t>52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CF87EF2-C5AF-4393-8ED7-DE80DCE14849}" type="slidenum">
              <a:rPr lang="en-US" sz="1200" b="0">
                <a:latin typeface="Arial" charset="0"/>
              </a:rPr>
              <a:pPr/>
              <a:t>53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1646D1D-8EA6-45B8-8ECE-3467EF71F66E}" type="slidenum">
              <a:rPr lang="en-US" sz="1200" b="0">
                <a:latin typeface="Arial" charset="0"/>
              </a:rPr>
              <a:pPr/>
              <a:t>54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EBC9CE4-94ED-40AA-A845-6133E00775F1}" type="slidenum">
              <a:rPr lang="en-US" sz="1200" b="0">
                <a:latin typeface="Arial" charset="0"/>
              </a:rPr>
              <a:pPr/>
              <a:t>7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C1D35BD-F18A-47A1-A6F8-6BD52B30A6D9}" type="slidenum">
              <a:rPr lang="en-US" sz="1200" b="0">
                <a:latin typeface="Arial" charset="0"/>
              </a:rPr>
              <a:pPr/>
              <a:t>8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C1D35BD-F18A-47A1-A6F8-6BD52B30A6D9}" type="slidenum">
              <a:rPr lang="en-US" sz="1200" b="0">
                <a:latin typeface="Arial" charset="0"/>
              </a:rPr>
              <a:pPr/>
              <a:t>9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4485">
              <a:defRPr sz="2300" b="1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AFD9335-DE4C-4FD8-A110-E5D8672F7E15}" type="slidenum">
              <a:rPr lang="en-US" sz="1200" b="0">
                <a:latin typeface="Arial" charset="0"/>
              </a:rPr>
              <a:pPr/>
              <a:t>10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6D66-1CA6-472A-9AA9-115A48C2634B}" type="datetime1">
              <a:rPr lang="en-US" smtClean="0"/>
              <a:t>9/25/2014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Kuliah 2 - Evolusi dan Teknologi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DF1C03-DEDF-462B-A9D7-2BE199CDE9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65CE-5399-49F9-824D-B142F1E9263B}" type="datetime1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Kuliah 2 - Evolusi dan Teknologi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1C03-DEDF-462B-A9D7-2BE199CDE92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EDF1C03-DEDF-462B-A9D7-2BE199CDE92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5ED6B-BE5A-474C-9003-B291A930FF51}" type="datetime1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Kuliah 2 - Evolusi dan Teknologi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066800"/>
            <a:ext cx="42862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7250" y="1066800"/>
            <a:ext cx="4287838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7250" y="3733800"/>
            <a:ext cx="4287838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Kuliah 2 - Evolusi dan Teknologi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275A1-323E-483E-B914-8195CDC26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4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1039-C5CB-4511-9837-7F0605C75371}" type="datetime1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Kuliah 2 - Evolusi dan Teknologi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EDF1C03-DEDF-462B-A9D7-2BE199CDE9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Kuliah 2 - Evolusi dan Teknologi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18B5D-E83F-46E4-847B-62B51C1928C2}" type="datetime1">
              <a:rPr lang="en-US" smtClean="0"/>
              <a:t>9/25/2014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DF1C03-DEDF-462B-A9D7-2BE199CDE92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C339027-F63B-4964-ADD3-B2A901714FE0}" type="datetime1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Kuliah 2 - Evolusi dan Teknologi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1C03-DEDF-462B-A9D7-2BE199CDE9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2844-95C3-42F8-893F-0B6B7200EAF0}" type="datetime1">
              <a:rPr lang="en-US" smtClean="0"/>
              <a:t>9/25/2014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 smtClean="0"/>
              <a:t>Kuliah 2 - Evolusi dan Teknologi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EDF1C03-DEDF-462B-A9D7-2BE199CDE92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227C-64AE-4EAF-9189-DCBE0888A251}" type="datetime1">
              <a:rPr lang="en-US" smtClean="0"/>
              <a:t>9/25/2014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Kuliah 2 - Evolusi dan Teknologi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EDF1C03-DEDF-462B-A9D7-2BE199CDE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6B81-F5C8-40E8-B49F-0AD00A7C2B02}" type="datetime1">
              <a:rPr lang="en-US" smtClean="0"/>
              <a:t>9/25/2014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Kuliah 2 - Evolusi dan Teknologi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DF1C03-DEDF-462B-A9D7-2BE199CDE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DF1C03-DEDF-462B-A9D7-2BE199CDE92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A0DA-3C92-4F88-9B7F-3ED2A1EE97C1}" type="datetime1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smtClean="0"/>
              <a:t>Kuliah 2 - Evolusi dan Teknologi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EDF1C03-DEDF-462B-A9D7-2BE199CDE92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7AAA5CF-6B83-4E96-AB06-DFDA0196E20A}" type="datetime1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smtClean="0"/>
              <a:t>Kuliah 2 - Evolusi dan Teknologi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A3DB46-8728-4040-BBCB-0DAA8E8D8CF7}" type="datetime1">
              <a:rPr lang="en-US" smtClean="0"/>
              <a:t>9/25/2014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Kuliah 2 - Evolusi dan Teknologi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DF1C03-DEDF-462B-A9D7-2BE199CDE92A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9.png"/><Relationship Id="rId4" Type="http://schemas.openxmlformats.org/officeDocument/2006/relationships/image" Target="../media/image5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1C03-DEDF-462B-A9D7-2BE199CDE9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7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38150"/>
            <a:ext cx="7772400" cy="365125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fr-FR" b="1" smtClean="0">
                <a:solidFill>
                  <a:srgbClr val="6666FF"/>
                </a:solidFill>
              </a:rPr>
              <a:t>TEORI PERUBAHAN MASYARAKAT</a:t>
            </a:r>
            <a:endParaRPr lang="fr-FR" sz="1400" b="1" smtClean="0"/>
          </a:p>
        </p:txBody>
      </p:sp>
      <p:sp>
        <p:nvSpPr>
          <p:cNvPr id="1126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 smtClean="0">
                <a:solidFill>
                  <a:schemeClr val="bg1"/>
                </a:solidFill>
                <a:latin typeface="Arial Unicode MS" pitchFamily="34" charset="-128"/>
              </a:rPr>
              <a:t>Kuliah 2 - Evolusi dan Teknologi</a:t>
            </a:r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1DDC817-E350-42A1-8389-6AD95FDA74A4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10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04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0" y="1447800"/>
            <a:ext cx="7924800" cy="4724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r-FR" sz="2400" b="1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ALVIN TOFFLER:</a:t>
            </a:r>
          </a:p>
          <a:p>
            <a:pPr eaLnBrk="1" hangingPunct="1">
              <a:defRPr/>
            </a:pPr>
            <a:endParaRPr lang="fr-FR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400" dirty="0" smtClean="0">
                <a:latin typeface="Arial" charset="0"/>
              </a:rPr>
              <a:t>2. </a:t>
            </a:r>
            <a:r>
              <a:rPr lang="fr-FR" sz="2400" dirty="0" err="1" smtClean="0">
                <a:latin typeface="Arial" charset="0"/>
              </a:rPr>
              <a:t>Masyarakat</a:t>
            </a:r>
            <a:r>
              <a:rPr lang="fr-FR" sz="2400" dirty="0" smtClean="0">
                <a:latin typeface="Arial" charset="0"/>
              </a:rPr>
              <a:t> </a:t>
            </a:r>
            <a:r>
              <a:rPr lang="fr-FR" sz="2400" dirty="0" err="1" smtClean="0">
                <a:latin typeface="Arial" charset="0"/>
              </a:rPr>
              <a:t>Industri</a:t>
            </a:r>
            <a:r>
              <a:rPr lang="fr-FR" sz="2400" dirty="0" smtClean="0">
                <a:latin typeface="Arial" charset="0"/>
              </a:rPr>
              <a:t> </a:t>
            </a:r>
            <a:r>
              <a:rPr lang="fr-FR" sz="2000" dirty="0" smtClean="0">
                <a:latin typeface="Arial" charset="0"/>
              </a:rPr>
              <a:t>(1700 – 1970)</a:t>
            </a:r>
          </a:p>
          <a:p>
            <a:pPr lvl="1" eaLnBrk="1" hangingPunct="1">
              <a:defRPr/>
            </a:pPr>
            <a:endParaRPr lang="fr-FR" sz="2000" dirty="0" smtClean="0">
              <a:latin typeface="Arial" charset="0"/>
            </a:endParaRPr>
          </a:p>
          <a:p>
            <a:pPr lvl="1" eaLnBrk="1" hangingPunct="1"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fr-FR" sz="2000" dirty="0" err="1" smtClean="0">
                <a:latin typeface="Arial" charset="0"/>
              </a:rPr>
              <a:t>Revolusi</a:t>
            </a:r>
            <a:r>
              <a:rPr lang="fr-FR" sz="2000" dirty="0" smtClean="0">
                <a:latin typeface="Arial" charset="0"/>
              </a:rPr>
              <a:t> </a:t>
            </a:r>
            <a:r>
              <a:rPr lang="fr-FR" sz="2000" dirty="0" err="1" smtClean="0">
                <a:latin typeface="Arial" charset="0"/>
              </a:rPr>
              <a:t>Industri</a:t>
            </a:r>
            <a:r>
              <a:rPr lang="fr-FR" sz="2000" dirty="0" smtClean="0">
                <a:latin typeface="Arial" charset="0"/>
              </a:rPr>
              <a:t> </a:t>
            </a:r>
            <a:r>
              <a:rPr lang="fr-FR" sz="2000" dirty="0" err="1" smtClean="0">
                <a:latin typeface="Arial" charset="0"/>
              </a:rPr>
              <a:t>ditandai</a:t>
            </a:r>
            <a:r>
              <a:rPr lang="fr-FR" sz="2000" dirty="0" smtClean="0">
                <a:latin typeface="Arial" charset="0"/>
              </a:rPr>
              <a:t> </a:t>
            </a:r>
            <a:r>
              <a:rPr lang="fr-FR" sz="2000" dirty="0" err="1" smtClean="0">
                <a:latin typeface="Arial" charset="0"/>
              </a:rPr>
              <a:t>dengan</a:t>
            </a:r>
            <a:r>
              <a:rPr lang="fr-FR" sz="2000" dirty="0" smtClean="0">
                <a:latin typeface="Arial" charset="0"/>
              </a:rPr>
              <a:t> </a:t>
            </a:r>
            <a:r>
              <a:rPr lang="fr-FR" sz="2000" dirty="0" err="1" smtClean="0">
                <a:latin typeface="Arial" charset="0"/>
              </a:rPr>
              <a:t>penggunaan</a:t>
            </a:r>
            <a:r>
              <a:rPr lang="fr-FR" sz="2000" dirty="0" smtClean="0">
                <a:latin typeface="Arial" charset="0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Arial" charset="0"/>
              </a:rPr>
              <a:t>mesin</a:t>
            </a:r>
            <a:r>
              <a:rPr lang="fr-FR" sz="20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fr-FR" sz="2200" b="1" i="1" dirty="0" smtClean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fr-FR" sz="2200" b="1" i="1" dirty="0" err="1" smtClean="0">
                <a:solidFill>
                  <a:srgbClr val="FF0000"/>
                </a:solidFill>
                <a:latin typeface="Times New Roman" pitchFamily="18" charset="0"/>
              </a:rPr>
              <a:t>melipat</a:t>
            </a:r>
            <a:r>
              <a:rPr lang="fr-FR" sz="22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200" b="1" i="1" dirty="0" err="1" smtClean="0">
                <a:solidFill>
                  <a:srgbClr val="FF0000"/>
                </a:solidFill>
                <a:latin typeface="Times New Roman" pitchFamily="18" charset="0"/>
              </a:rPr>
              <a:t>gandakan</a:t>
            </a:r>
            <a:r>
              <a:rPr lang="fr-FR" sz="22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200" b="1" i="1" dirty="0" err="1" smtClean="0">
                <a:solidFill>
                  <a:srgbClr val="FF0000"/>
                </a:solidFill>
                <a:latin typeface="Times New Roman" pitchFamily="18" charset="0"/>
              </a:rPr>
              <a:t>kekuatan</a:t>
            </a:r>
            <a:r>
              <a:rPr lang="fr-FR" sz="22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200" b="1" i="1" dirty="0" err="1" smtClean="0">
                <a:solidFill>
                  <a:srgbClr val="FF0000"/>
                </a:solidFill>
                <a:latin typeface="Times New Roman" pitchFamily="18" charset="0"/>
              </a:rPr>
              <a:t>fisik</a:t>
            </a:r>
            <a:r>
              <a:rPr lang="fr-FR" sz="22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200" b="1" i="1" dirty="0" err="1" smtClean="0">
                <a:solidFill>
                  <a:srgbClr val="FF0000"/>
                </a:solidFill>
                <a:latin typeface="Times New Roman" pitchFamily="18" charset="0"/>
              </a:rPr>
              <a:t>manusia</a:t>
            </a:r>
            <a:r>
              <a:rPr lang="fr-FR" sz="2200" b="1" i="1" dirty="0" smtClean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  <a:p>
            <a:pPr lvl="1" eaLnBrk="1" hangingPunct="1"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fr-FR" sz="2000" dirty="0" err="1" smtClean="0">
                <a:latin typeface="Arial" charset="0"/>
              </a:rPr>
              <a:t>Manusia</a:t>
            </a:r>
            <a:r>
              <a:rPr lang="fr-FR" sz="2000" dirty="0" smtClean="0">
                <a:latin typeface="Arial" charset="0"/>
              </a:rPr>
              <a:t> </a:t>
            </a:r>
            <a:r>
              <a:rPr lang="fr-FR" sz="2000" dirty="0" err="1" smtClean="0">
                <a:latin typeface="Arial" charset="0"/>
              </a:rPr>
              <a:t>menggunakan</a:t>
            </a:r>
            <a:r>
              <a:rPr lang="fr-FR" sz="2000" dirty="0" smtClean="0">
                <a:latin typeface="Arial" charset="0"/>
              </a:rPr>
              <a:t> </a:t>
            </a:r>
            <a:r>
              <a:rPr lang="fr-FR" sz="2000" dirty="0" err="1" smtClean="0">
                <a:latin typeface="Arial" charset="0"/>
              </a:rPr>
              <a:t>energi</a:t>
            </a:r>
            <a:r>
              <a:rPr lang="fr-FR" sz="2000" dirty="0" smtClean="0">
                <a:latin typeface="Arial" charset="0"/>
              </a:rPr>
              <a:t>: </a:t>
            </a:r>
            <a:r>
              <a:rPr lang="fr-FR" sz="2000" dirty="0" err="1" smtClean="0">
                <a:latin typeface="Arial" charset="0"/>
              </a:rPr>
              <a:t>minyak</a:t>
            </a:r>
            <a:r>
              <a:rPr lang="fr-FR" sz="2000" dirty="0" smtClean="0">
                <a:latin typeface="Arial" charset="0"/>
              </a:rPr>
              <a:t>, </a:t>
            </a:r>
            <a:r>
              <a:rPr lang="fr-FR" sz="2000" dirty="0" err="1" smtClean="0">
                <a:latin typeface="Arial" charset="0"/>
              </a:rPr>
              <a:t>batu</a:t>
            </a:r>
            <a:r>
              <a:rPr lang="fr-FR" sz="2000" dirty="0" smtClean="0">
                <a:latin typeface="Arial" charset="0"/>
              </a:rPr>
              <a:t> </a:t>
            </a:r>
            <a:r>
              <a:rPr lang="fr-FR" sz="2000" dirty="0" err="1" smtClean="0">
                <a:latin typeface="Arial" charset="0"/>
              </a:rPr>
              <a:t>bara</a:t>
            </a:r>
            <a:r>
              <a:rPr lang="fr-FR" sz="2000" dirty="0" smtClean="0">
                <a:latin typeface="Arial" charset="0"/>
              </a:rPr>
              <a:t> &amp; </a:t>
            </a:r>
            <a:r>
              <a:rPr lang="fr-FR" sz="2000" dirty="0" err="1" smtClean="0">
                <a:latin typeface="Arial" charset="0"/>
              </a:rPr>
              <a:t>gas</a:t>
            </a:r>
            <a:endParaRPr lang="fr-FR" sz="2000" dirty="0" smtClean="0">
              <a:latin typeface="Arial" charset="0"/>
            </a:endParaRPr>
          </a:p>
          <a:p>
            <a:pPr lvl="1" eaLnBrk="1" hangingPunct="1"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fr-FR" sz="2200" b="1" i="1" dirty="0" err="1" smtClean="0">
                <a:solidFill>
                  <a:schemeClr val="hlink"/>
                </a:solidFill>
                <a:latin typeface="Times New Roman" pitchFamily="18" charset="0"/>
              </a:rPr>
              <a:t>Pemisahan</a:t>
            </a:r>
            <a:r>
              <a:rPr lang="fr-FR" sz="2200" b="1" i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Arial" charset="0"/>
              </a:rPr>
              <a:t>antara</a:t>
            </a:r>
            <a:r>
              <a:rPr lang="fr-FR" sz="2000" dirty="0" smtClean="0">
                <a:latin typeface="Arial" charset="0"/>
              </a:rPr>
              <a:t> </a:t>
            </a:r>
            <a:r>
              <a:rPr lang="fr-FR" sz="2000" dirty="0" err="1" smtClean="0">
                <a:latin typeface="Arial" charset="0"/>
              </a:rPr>
              <a:t>masyarakat</a:t>
            </a:r>
            <a:r>
              <a:rPr lang="fr-FR" sz="2000" dirty="0" smtClean="0">
                <a:latin typeface="Arial" charset="0"/>
              </a:rPr>
              <a:t> </a:t>
            </a:r>
            <a:r>
              <a:rPr lang="fr-FR" sz="2000" dirty="0" err="1" smtClean="0">
                <a:latin typeface="Arial" charset="0"/>
              </a:rPr>
              <a:t>produsen</a:t>
            </a:r>
            <a:r>
              <a:rPr lang="fr-FR" sz="2000" dirty="0" smtClean="0">
                <a:latin typeface="Arial" charset="0"/>
              </a:rPr>
              <a:t> </a:t>
            </a:r>
            <a:r>
              <a:rPr lang="fr-FR" sz="2000" dirty="0" err="1" smtClean="0">
                <a:latin typeface="Arial" charset="0"/>
              </a:rPr>
              <a:t>dengan</a:t>
            </a:r>
            <a:r>
              <a:rPr lang="fr-FR" sz="2000" dirty="0" smtClean="0">
                <a:latin typeface="Arial" charset="0"/>
              </a:rPr>
              <a:t> </a:t>
            </a:r>
            <a:r>
              <a:rPr lang="fr-FR" sz="2000" dirty="0" err="1" smtClean="0">
                <a:latin typeface="Arial" charset="0"/>
              </a:rPr>
              <a:t>masyarakat</a:t>
            </a:r>
            <a:r>
              <a:rPr lang="fr-FR" sz="2000" dirty="0" smtClean="0">
                <a:latin typeface="Arial" charset="0"/>
              </a:rPr>
              <a:t> </a:t>
            </a:r>
            <a:r>
              <a:rPr lang="fr-FR" sz="2000" dirty="0" err="1" smtClean="0">
                <a:latin typeface="Arial" charset="0"/>
              </a:rPr>
              <a:t>konsumen</a:t>
            </a:r>
            <a:r>
              <a:rPr lang="fr-FR" sz="2000" dirty="0" smtClean="0">
                <a:latin typeface="Arial" charset="0"/>
              </a:rPr>
              <a:t> (</a:t>
            </a:r>
            <a:r>
              <a:rPr lang="fr-FR" sz="2000" dirty="0" err="1" smtClean="0">
                <a:latin typeface="Arial" charset="0"/>
              </a:rPr>
              <a:t>spesialisasi</a:t>
            </a:r>
            <a:r>
              <a:rPr lang="fr-FR" sz="2000" dirty="0" smtClean="0">
                <a:latin typeface="Arial" charset="0"/>
              </a:rPr>
              <a:t>)</a:t>
            </a:r>
          </a:p>
          <a:p>
            <a:pPr lvl="1" eaLnBrk="1" hangingPunct="1"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fr-FR" sz="2000" dirty="0" err="1" smtClean="0">
                <a:latin typeface="Arial" charset="0"/>
              </a:rPr>
              <a:t>Terjadi</a:t>
            </a:r>
            <a:r>
              <a:rPr lang="fr-FR" sz="2000" dirty="0" smtClean="0">
                <a:latin typeface="Arial" charset="0"/>
              </a:rPr>
              <a:t> </a:t>
            </a:r>
            <a:r>
              <a:rPr lang="fr-FR" sz="2000" dirty="0" err="1" smtClean="0">
                <a:latin typeface="Arial" charset="0"/>
              </a:rPr>
              <a:t>perusakan</a:t>
            </a:r>
            <a:r>
              <a:rPr lang="fr-FR" sz="2000" dirty="0" smtClean="0">
                <a:latin typeface="Arial" charset="0"/>
              </a:rPr>
              <a:t> </a:t>
            </a:r>
            <a:r>
              <a:rPr lang="fr-FR" sz="2000" dirty="0" err="1" smtClean="0">
                <a:latin typeface="Arial" charset="0"/>
              </a:rPr>
              <a:t>alam</a:t>
            </a:r>
            <a:r>
              <a:rPr lang="fr-FR" sz="2000" dirty="0" smtClean="0">
                <a:latin typeface="Arial" charset="0"/>
              </a:rPr>
              <a:t> </a:t>
            </a:r>
            <a:r>
              <a:rPr lang="fr-FR" sz="2000" dirty="0" err="1" smtClean="0">
                <a:latin typeface="Arial" charset="0"/>
              </a:rPr>
              <a:t>akibat</a:t>
            </a:r>
            <a:r>
              <a:rPr lang="fr-FR" sz="2000" dirty="0" smtClean="0">
                <a:latin typeface="Arial" charset="0"/>
              </a:rPr>
              <a:t> </a:t>
            </a:r>
            <a:r>
              <a:rPr lang="fr-FR" sz="2000" dirty="0" err="1" smtClean="0">
                <a:latin typeface="Arial" charset="0"/>
              </a:rPr>
              <a:t>eksploitasi</a:t>
            </a:r>
            <a:r>
              <a:rPr lang="fr-FR" sz="2000" dirty="0" smtClean="0">
                <a:latin typeface="Arial" charset="0"/>
              </a:rPr>
              <a:t> </a:t>
            </a:r>
            <a:r>
              <a:rPr lang="fr-FR" sz="2000" dirty="0" err="1" smtClean="0">
                <a:latin typeface="Arial" charset="0"/>
              </a:rPr>
              <a:t>sumber</a:t>
            </a:r>
            <a:r>
              <a:rPr lang="fr-FR" sz="2000" dirty="0" smtClean="0">
                <a:latin typeface="Arial" charset="0"/>
              </a:rPr>
              <a:t> daya</a:t>
            </a:r>
          </a:p>
          <a:p>
            <a:pPr lvl="1" eaLnBrk="1" hangingPunct="1"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fr-FR" sz="2000" dirty="0" err="1" smtClean="0">
                <a:latin typeface="Arial" charset="0"/>
              </a:rPr>
              <a:t>Penetrasi</a:t>
            </a:r>
            <a:r>
              <a:rPr lang="fr-FR" sz="2000" dirty="0" smtClean="0">
                <a:latin typeface="Arial" charset="0"/>
              </a:rPr>
              <a:t> </a:t>
            </a:r>
            <a:r>
              <a:rPr lang="fr-FR" sz="2000" dirty="0" err="1" smtClean="0">
                <a:latin typeface="Arial" charset="0"/>
              </a:rPr>
              <a:t>pasar</a:t>
            </a:r>
            <a:r>
              <a:rPr lang="fr-FR" sz="2000" dirty="0" smtClean="0">
                <a:latin typeface="Arial" charset="0"/>
              </a:rPr>
              <a:t> </a:t>
            </a:r>
            <a:r>
              <a:rPr lang="fr-FR" sz="2000" dirty="0" err="1" smtClean="0">
                <a:latin typeface="Arial" charset="0"/>
              </a:rPr>
              <a:t>internasional</a:t>
            </a:r>
            <a:r>
              <a:rPr lang="fr-FR" sz="2000" dirty="0" smtClean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3150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4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4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4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38150"/>
            <a:ext cx="7772400" cy="365125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fr-FR" b="1" smtClean="0">
                <a:solidFill>
                  <a:srgbClr val="6666FF"/>
                </a:solidFill>
              </a:rPr>
              <a:t>TEORI PERUBAHAN MASYARAKAT</a:t>
            </a:r>
            <a:endParaRPr lang="fr-FR" b="1" smtClean="0"/>
          </a:p>
        </p:txBody>
      </p:sp>
      <p:sp>
        <p:nvSpPr>
          <p:cNvPr id="122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 smtClean="0">
                <a:solidFill>
                  <a:schemeClr val="bg1"/>
                </a:solidFill>
                <a:latin typeface="Arial Unicode MS" pitchFamily="34" charset="-128"/>
              </a:rPr>
              <a:t>Kuliah 2 - Evolusi dan Teknologi</a:t>
            </a:r>
          </a:p>
        </p:txBody>
      </p:sp>
      <p:sp>
        <p:nvSpPr>
          <p:cNvPr id="122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5B2EA16-5D68-4D45-8167-E735281E315C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11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05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0" y="1447800"/>
            <a:ext cx="7924800" cy="4724400"/>
          </a:xfrm>
        </p:spPr>
        <p:txBody>
          <a:bodyPr/>
          <a:lstStyle/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fr-FR" sz="2000" smtClean="0">
                <a:latin typeface="Arial" charset="0"/>
              </a:rPr>
              <a:t>Penggunaan mesin </a:t>
            </a:r>
            <a:r>
              <a:rPr lang="fr-FR" sz="2000" b="1" smtClean="0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(melipat gandakan kekuatan fisik manusia)</a:t>
            </a:r>
          </a:p>
        </p:txBody>
      </p:sp>
      <p:pic>
        <p:nvPicPr>
          <p:cNvPr id="12294" name="Picture 4" descr="0760300976_SteamTra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3332163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 descr="afam2_Engine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05000"/>
            <a:ext cx="34178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6" descr="diesel-jeep-engin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43400"/>
            <a:ext cx="27686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248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365125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fr-FR" b="1" smtClean="0">
                <a:solidFill>
                  <a:srgbClr val="6666FF"/>
                </a:solidFill>
              </a:rPr>
              <a:t>TEORI PERUBAHAN MASYARAKAT</a:t>
            </a:r>
            <a:endParaRPr lang="fr-FR" b="1" smtClean="0"/>
          </a:p>
        </p:txBody>
      </p:sp>
      <p:sp>
        <p:nvSpPr>
          <p:cNvPr id="1331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 smtClean="0">
                <a:solidFill>
                  <a:schemeClr val="bg1"/>
                </a:solidFill>
                <a:latin typeface="Arial Unicode MS" pitchFamily="34" charset="-128"/>
              </a:rPr>
              <a:t>Kuliah 2 - Evolusi dan Teknologi</a:t>
            </a:r>
          </a:p>
        </p:txBody>
      </p:sp>
      <p:sp>
        <p:nvSpPr>
          <p:cNvPr id="133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963A5B5-0F46-46FC-9AFC-217AB35D53D0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12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061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0" y="1447800"/>
            <a:ext cx="7924800" cy="4724400"/>
          </a:xfrm>
        </p:spPr>
        <p:txBody>
          <a:bodyPr/>
          <a:lstStyle/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fr-FR" sz="2000" smtClean="0">
                <a:latin typeface="Arial" charset="0"/>
              </a:rPr>
              <a:t>Penggunaan mesin </a:t>
            </a:r>
            <a:r>
              <a:rPr lang="fr-FR" sz="2000" b="1" smtClean="0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(melipat gandakan kekuatan fisik manusia)</a:t>
            </a:r>
          </a:p>
        </p:txBody>
      </p:sp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14" y="2057400"/>
            <a:ext cx="2808288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5" descr="pfmidget-GantryCrane-1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18"/>
          <a:stretch/>
        </p:blipFill>
        <p:spPr bwMode="auto">
          <a:xfrm>
            <a:off x="5562600" y="2057400"/>
            <a:ext cx="3314700" cy="371928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6" descr="jib-GantryCrane-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14"/>
          <a:stretch/>
        </p:blipFill>
        <p:spPr bwMode="auto">
          <a:xfrm>
            <a:off x="2017259" y="4267200"/>
            <a:ext cx="3313113" cy="188685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276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365125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fr-FR" b="1" dirty="0" smtClean="0">
                <a:solidFill>
                  <a:srgbClr val="6666FF"/>
                </a:solidFill>
              </a:rPr>
              <a:t>TEORI PERUBAHAN MASYARAKAT</a:t>
            </a:r>
            <a:endParaRPr lang="fr-FR" b="1" dirty="0" smtClean="0"/>
          </a:p>
        </p:txBody>
      </p:sp>
      <p:sp>
        <p:nvSpPr>
          <p:cNvPr id="1433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 smtClean="0">
                <a:solidFill>
                  <a:schemeClr val="bg1"/>
                </a:solidFill>
                <a:latin typeface="Arial Unicode MS" pitchFamily="34" charset="-128"/>
              </a:rPr>
              <a:t>Kuliah 2 - Evolusi dan Teknologi</a:t>
            </a:r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F8457A9-E6C6-4F1B-A851-3D02A9F91A86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13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061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0" y="1447800"/>
            <a:ext cx="7924800" cy="4724400"/>
          </a:xfrm>
        </p:spPr>
        <p:txBody>
          <a:bodyPr/>
          <a:lstStyle/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fr-FR" sz="2000" smtClean="0">
                <a:latin typeface="Arial" charset="0"/>
              </a:rPr>
              <a:t>Penggunaan mesin </a:t>
            </a:r>
            <a:r>
              <a:rPr lang="fr-FR" sz="2000" b="1" smtClean="0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(melipat gandakan kekuatan fisik manusia)</a:t>
            </a:r>
          </a:p>
        </p:txBody>
      </p:sp>
      <p:pic>
        <p:nvPicPr>
          <p:cNvPr id="14342" name="Picture 2" descr="http://2.bp.blogspot.com/_Fbmz-9PEQRo/SSu9niuGwBI/AAAAAAAAABo/242eZmGub44/s320/Laporan-+Alat-Penggulung+bena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98512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00"/>
            <a:ext cx="2633662" cy="3859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302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b="1" dirty="0">
                <a:solidFill>
                  <a:srgbClr val="6666FF"/>
                </a:solidFill>
              </a:rPr>
              <a:t>TEORI PERUBAHAN MASYARAKAT</a:t>
            </a:r>
            <a:endParaRPr lang="en-US" dirty="0"/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 smtClean="0">
                <a:solidFill>
                  <a:schemeClr val="bg1"/>
                </a:solidFill>
                <a:latin typeface="Arial Unicode MS" pitchFamily="34" charset="-128"/>
              </a:rPr>
              <a:t>Kuliah 2 - Evolusi dan Teknologi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1924E6E-E654-4B89-852B-67AB37531614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14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pic>
        <p:nvPicPr>
          <p:cNvPr id="15365" name="Picture 4" descr="https://encrypted-tbn0.gstatic.com/images?q=tbn:ANd9GcQyUQ0ANGbIcOoZ9UXntSjQEXn-vbJcs0Jg-ihewpn31wBm1W4H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2729798"/>
            <a:ext cx="2900362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2286000"/>
            <a:ext cx="508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2449513"/>
            <a:ext cx="508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3" y="2744788"/>
            <a:ext cx="50958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621" y="3354857"/>
            <a:ext cx="509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146" y="3354857"/>
            <a:ext cx="508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1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796" y="3649195"/>
            <a:ext cx="508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034" y="3870795"/>
            <a:ext cx="508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3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671" y="4040657"/>
            <a:ext cx="509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74" name="Rectangle 6"/>
          <p:cNvSpPr>
            <a:spLocks noChangeArrowheads="1"/>
          </p:cNvSpPr>
          <p:nvPr/>
        </p:nvSpPr>
        <p:spPr bwMode="auto">
          <a:xfrm>
            <a:off x="914400" y="1635125"/>
            <a:ext cx="762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eaLnBrk="1" hangingPunct="1">
              <a:buSzPct val="65000"/>
              <a:buFont typeface="Wingdings" pitchFamily="2" charset="2"/>
              <a:buBlip>
                <a:blip r:embed="rId5"/>
              </a:buBlip>
            </a:pPr>
            <a:r>
              <a:rPr lang="fr-FR" sz="2000" b="0" dirty="0" err="1">
                <a:latin typeface="Arial" charset="0"/>
              </a:rPr>
              <a:t>Terjadi</a:t>
            </a:r>
            <a:r>
              <a:rPr lang="fr-FR" sz="2000" b="0" dirty="0">
                <a:latin typeface="Arial" charset="0"/>
              </a:rPr>
              <a:t> </a:t>
            </a:r>
            <a:r>
              <a:rPr lang="fr-FR" sz="2000" b="0" dirty="0" err="1">
                <a:latin typeface="Arial" charset="0"/>
              </a:rPr>
              <a:t>perusakan</a:t>
            </a:r>
            <a:r>
              <a:rPr lang="fr-FR" sz="2000" b="0" dirty="0">
                <a:latin typeface="Arial" charset="0"/>
              </a:rPr>
              <a:t> </a:t>
            </a:r>
            <a:r>
              <a:rPr lang="fr-FR" sz="2000" b="0" dirty="0" err="1">
                <a:latin typeface="Arial" charset="0"/>
              </a:rPr>
              <a:t>alam</a:t>
            </a:r>
            <a:r>
              <a:rPr lang="fr-FR" sz="2000" b="0" dirty="0">
                <a:latin typeface="Arial" charset="0"/>
              </a:rPr>
              <a:t> </a:t>
            </a:r>
            <a:r>
              <a:rPr lang="fr-FR" sz="2000" b="0" dirty="0" err="1">
                <a:latin typeface="Arial" charset="0"/>
              </a:rPr>
              <a:t>akibat</a:t>
            </a:r>
            <a:r>
              <a:rPr lang="fr-FR" sz="2000" b="0" dirty="0">
                <a:latin typeface="Arial" charset="0"/>
              </a:rPr>
              <a:t> </a:t>
            </a:r>
            <a:r>
              <a:rPr lang="fr-FR" sz="2000" b="0" dirty="0" err="1">
                <a:latin typeface="Arial" charset="0"/>
              </a:rPr>
              <a:t>eksploitasi</a:t>
            </a:r>
            <a:r>
              <a:rPr lang="fr-FR" sz="2000" b="0" dirty="0">
                <a:latin typeface="Arial" charset="0"/>
              </a:rPr>
              <a:t> </a:t>
            </a:r>
            <a:r>
              <a:rPr lang="fr-FR" sz="2000" b="0" dirty="0" err="1">
                <a:latin typeface="Arial" charset="0"/>
              </a:rPr>
              <a:t>sumber</a:t>
            </a:r>
            <a:r>
              <a:rPr lang="fr-FR" sz="2000" b="0" dirty="0">
                <a:latin typeface="Arial" charset="0"/>
              </a:rPr>
              <a:t> daya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856" y="2803525"/>
            <a:ext cx="4284515" cy="285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3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15925"/>
            <a:ext cx="7772400" cy="38735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fr-FR" b="1" smtClean="0">
                <a:solidFill>
                  <a:srgbClr val="6666FF"/>
                </a:solidFill>
              </a:rPr>
              <a:t>TEORI PERUBAHAN MASYARAKAT</a:t>
            </a:r>
            <a:endParaRPr lang="fr-FR" sz="1400" b="1" smtClean="0"/>
          </a:p>
        </p:txBody>
      </p:sp>
      <p:sp>
        <p:nvSpPr>
          <p:cNvPr id="1638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 smtClean="0">
                <a:solidFill>
                  <a:schemeClr val="bg1"/>
                </a:solidFill>
                <a:latin typeface="Arial Unicode MS" pitchFamily="34" charset="-128"/>
              </a:rPr>
              <a:t>Kuliah 2 - Evolusi dan Teknologi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D682017-9B6B-4446-A09A-41D4638E9236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15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072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143000" y="1371600"/>
            <a:ext cx="7391400" cy="4648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ALVIN TOFFLER:</a:t>
            </a:r>
          </a:p>
          <a:p>
            <a:pPr eaLnBrk="1" hangingPunct="1">
              <a:defRPr/>
            </a:pPr>
            <a:endParaRPr lang="fr-FR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400" dirty="0" smtClean="0">
                <a:latin typeface="Arial" charset="0"/>
              </a:rPr>
              <a:t>3. </a:t>
            </a:r>
            <a:r>
              <a:rPr lang="fr-FR" sz="2400" dirty="0" err="1" smtClean="0">
                <a:latin typeface="Arial" charset="0"/>
              </a:rPr>
              <a:t>Masyarakat</a:t>
            </a:r>
            <a:r>
              <a:rPr lang="fr-FR" sz="2400" dirty="0" smtClean="0">
                <a:latin typeface="Arial" charset="0"/>
              </a:rPr>
              <a:t> </a:t>
            </a:r>
            <a:r>
              <a:rPr lang="fr-FR" sz="2400" dirty="0" err="1" smtClean="0">
                <a:latin typeface="Arial" charset="0"/>
              </a:rPr>
              <a:t>Informasi</a:t>
            </a:r>
            <a:r>
              <a:rPr lang="fr-FR" sz="2400" dirty="0" smtClean="0">
                <a:latin typeface="Arial" charset="0"/>
              </a:rPr>
              <a:t> </a:t>
            </a:r>
            <a:r>
              <a:rPr lang="fr-FR" sz="2000" dirty="0" smtClean="0">
                <a:latin typeface="Arial" charset="0"/>
              </a:rPr>
              <a:t>(1970 &gt; 2000)</a:t>
            </a:r>
          </a:p>
          <a:p>
            <a:pPr lvl="1" eaLnBrk="1" hangingPunct="1">
              <a:defRPr/>
            </a:pPr>
            <a:endParaRPr lang="fr-FR" sz="2000" dirty="0" smtClean="0">
              <a:latin typeface="Arial" charset="0"/>
            </a:endParaRPr>
          </a:p>
          <a:p>
            <a:pPr lvl="1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fr-FR" sz="2000" dirty="0" err="1" smtClean="0">
                <a:latin typeface="Arial" charset="0"/>
              </a:rPr>
              <a:t>Penggunaan</a:t>
            </a:r>
            <a:r>
              <a:rPr lang="fr-FR" sz="2000" dirty="0" smtClean="0">
                <a:latin typeface="Arial" charset="0"/>
              </a:rPr>
              <a:t> </a:t>
            </a:r>
            <a:r>
              <a:rPr lang="fr-FR" sz="2200" b="1" i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teknologi</a:t>
            </a:r>
            <a:r>
              <a:rPr lang="fr-FR" sz="22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fr-FR" sz="2200" b="1" i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komunikasi</a:t>
            </a:r>
            <a:r>
              <a:rPr lang="fr-FR" sz="2000" dirty="0" smtClean="0">
                <a:latin typeface="Arial" charset="0"/>
              </a:rPr>
              <a:t> </a:t>
            </a:r>
            <a:r>
              <a:rPr lang="fr-FR" sz="2000" dirty="0" err="1" smtClean="0">
                <a:latin typeface="Arial" charset="0"/>
              </a:rPr>
              <a:t>dalam</a:t>
            </a:r>
            <a:r>
              <a:rPr lang="fr-FR" sz="2000" dirty="0" smtClean="0">
                <a:latin typeface="Arial" charset="0"/>
              </a:rPr>
              <a:t> </a:t>
            </a:r>
            <a:r>
              <a:rPr lang="fr-FR" sz="2000" dirty="0" err="1" smtClean="0">
                <a:latin typeface="Arial" charset="0"/>
              </a:rPr>
              <a:t>peradaban</a:t>
            </a:r>
            <a:r>
              <a:rPr lang="fr-FR" sz="2000" dirty="0" smtClean="0">
                <a:latin typeface="Arial" charset="0"/>
              </a:rPr>
              <a:t> </a:t>
            </a:r>
            <a:r>
              <a:rPr lang="fr-FR" sz="2000" dirty="0" err="1" smtClean="0">
                <a:latin typeface="Arial" charset="0"/>
              </a:rPr>
              <a:t>manusia</a:t>
            </a:r>
            <a:endParaRPr lang="fr-FR" sz="2000" dirty="0" smtClean="0">
              <a:latin typeface="Arial" charset="0"/>
            </a:endParaRPr>
          </a:p>
          <a:p>
            <a:pPr lvl="1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fr-FR" sz="2000" dirty="0" err="1" smtClean="0">
                <a:latin typeface="Arial" charset="0"/>
              </a:rPr>
              <a:t>Penggunaan</a:t>
            </a:r>
            <a:r>
              <a:rPr lang="fr-FR" sz="2000" dirty="0" smtClean="0">
                <a:latin typeface="Arial" charset="0"/>
              </a:rPr>
              <a:t> </a:t>
            </a:r>
            <a:r>
              <a:rPr lang="fr-FR" sz="2000" dirty="0" err="1" smtClean="0">
                <a:latin typeface="Arial" charset="0"/>
              </a:rPr>
              <a:t>komputer</a:t>
            </a:r>
            <a:r>
              <a:rPr lang="fr-FR" sz="2000" dirty="0" smtClean="0">
                <a:latin typeface="Arial" charset="0"/>
              </a:rPr>
              <a:t> &amp; </a:t>
            </a:r>
            <a:r>
              <a:rPr lang="fr-FR" sz="2000" dirty="0" err="1" smtClean="0">
                <a:latin typeface="Arial" charset="0"/>
              </a:rPr>
              <a:t>mikro</a:t>
            </a:r>
            <a:r>
              <a:rPr lang="fr-FR" sz="2000" dirty="0" smtClean="0">
                <a:latin typeface="Arial" charset="0"/>
              </a:rPr>
              <a:t> </a:t>
            </a:r>
            <a:r>
              <a:rPr lang="fr-FR" sz="2000" dirty="0" err="1" smtClean="0">
                <a:latin typeface="Arial" charset="0"/>
              </a:rPr>
              <a:t>elektronik</a:t>
            </a:r>
            <a:r>
              <a:rPr lang="fr-FR" sz="2000" dirty="0" smtClean="0">
                <a:latin typeface="Arial" charset="0"/>
              </a:rPr>
              <a:t> </a:t>
            </a:r>
            <a:r>
              <a:rPr lang="fr-FR" sz="2000" dirty="0" err="1" smtClean="0">
                <a:latin typeface="Arial" charset="0"/>
              </a:rPr>
              <a:t>sebagai</a:t>
            </a:r>
            <a:r>
              <a:rPr lang="fr-FR" sz="2000" dirty="0" smtClean="0">
                <a:latin typeface="Arial" charset="0"/>
              </a:rPr>
              <a:t> </a:t>
            </a:r>
            <a:r>
              <a:rPr lang="fr-FR" sz="2000" dirty="0" err="1" smtClean="0">
                <a:latin typeface="Arial" charset="0"/>
              </a:rPr>
              <a:t>teknologi</a:t>
            </a:r>
            <a:r>
              <a:rPr lang="fr-FR" sz="2000" dirty="0" smtClean="0">
                <a:latin typeface="Arial" charset="0"/>
              </a:rPr>
              <a:t> inti</a:t>
            </a:r>
          </a:p>
          <a:p>
            <a:pPr lvl="1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fr-FR" sz="2000" dirty="0" err="1" smtClean="0">
                <a:latin typeface="Arial" charset="0"/>
              </a:rPr>
              <a:t>Pelipatgandaan</a:t>
            </a:r>
            <a:r>
              <a:rPr lang="fr-FR" sz="2000" dirty="0" smtClean="0">
                <a:latin typeface="Arial" charset="0"/>
              </a:rPr>
              <a:t> </a:t>
            </a:r>
            <a:r>
              <a:rPr lang="fr-FR" sz="2200" b="1" i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kekuatan</a:t>
            </a:r>
            <a:r>
              <a:rPr lang="fr-FR" sz="22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fr-FR" sz="2200" b="1" i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pikir</a:t>
            </a:r>
            <a:r>
              <a:rPr lang="fr-FR" sz="22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fr-FR" sz="2200" b="1" i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manusia</a:t>
            </a:r>
            <a:endParaRPr lang="fr-FR" sz="2200" b="1" i="1" dirty="0" smtClean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1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fr-FR" sz="2000" dirty="0" err="1" smtClean="0">
                <a:latin typeface="Arial" charset="0"/>
              </a:rPr>
              <a:t>Energi</a:t>
            </a:r>
            <a:r>
              <a:rPr lang="fr-FR" sz="2000" dirty="0" smtClean="0">
                <a:latin typeface="Arial" charset="0"/>
              </a:rPr>
              <a:t> alternatif, </a:t>
            </a:r>
            <a:r>
              <a:rPr lang="fr-FR" sz="2000" dirty="0" err="1" smtClean="0">
                <a:latin typeface="Arial" charset="0"/>
              </a:rPr>
              <a:t>energi</a:t>
            </a:r>
            <a:r>
              <a:rPr lang="fr-FR" sz="2000" dirty="0" smtClean="0">
                <a:latin typeface="Arial" charset="0"/>
              </a:rPr>
              <a:t> </a:t>
            </a:r>
            <a:r>
              <a:rPr lang="fr-FR" sz="2000" dirty="0" err="1" smtClean="0">
                <a:latin typeface="Arial" charset="0"/>
              </a:rPr>
              <a:t>baru</a:t>
            </a:r>
            <a:r>
              <a:rPr lang="fr-FR" sz="2000" dirty="0" smtClean="0">
                <a:latin typeface="Arial" charset="0"/>
              </a:rPr>
              <a:t>, </a:t>
            </a:r>
            <a:r>
              <a:rPr lang="fr-FR" sz="2000" dirty="0" err="1" smtClean="0">
                <a:latin typeface="Arial" charset="0"/>
              </a:rPr>
              <a:t>rekayasa</a:t>
            </a:r>
            <a:r>
              <a:rPr lang="fr-FR" sz="2000" dirty="0" smtClean="0">
                <a:latin typeface="Arial" charset="0"/>
              </a:rPr>
              <a:t> </a:t>
            </a:r>
            <a:r>
              <a:rPr lang="fr-FR" sz="2000" dirty="0" err="1" smtClean="0">
                <a:latin typeface="Arial" charset="0"/>
              </a:rPr>
              <a:t>genetik</a:t>
            </a:r>
            <a:r>
              <a:rPr lang="fr-FR" sz="2000" dirty="0" smtClean="0">
                <a:latin typeface="Arial" charset="0"/>
              </a:rPr>
              <a:t>, </a:t>
            </a:r>
            <a:r>
              <a:rPr lang="fr-FR" sz="2000" dirty="0" err="1" smtClean="0">
                <a:latin typeface="Arial" charset="0"/>
              </a:rPr>
              <a:t>bioteknologi</a:t>
            </a:r>
            <a:endParaRPr lang="fr-FR" sz="20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954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fr-FR" b="1" smtClean="0">
                <a:solidFill>
                  <a:srgbClr val="6666FF"/>
                </a:solidFill>
              </a:rPr>
              <a:t>TEORI PERUBAHAN MASYARAKAT</a:t>
            </a:r>
            <a:endParaRPr lang="fr-FR" b="1" smtClean="0"/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143000"/>
            <a:ext cx="8153400" cy="5105400"/>
          </a:xfrm>
        </p:spPr>
        <p:txBody>
          <a:bodyPr/>
          <a:lstStyle/>
          <a:p>
            <a:pPr eaLnBrk="1" hangingPunct="1">
              <a:buFont typeface="Wingdings" pitchFamily="2" charset="2"/>
              <a:buBlip>
                <a:blip r:embed="rId4"/>
              </a:buBlip>
            </a:pPr>
            <a:r>
              <a:rPr lang="fr-FR" sz="2400" smtClean="0">
                <a:latin typeface="Arial" charset="0"/>
              </a:rPr>
              <a:t>Masyarakat Informasi</a:t>
            </a:r>
            <a:endParaRPr lang="fr-FR" smtClean="0">
              <a:latin typeface="Arial" charset="0"/>
            </a:endParaRPr>
          </a:p>
        </p:txBody>
      </p:sp>
      <p:graphicFrame>
        <p:nvGraphicFramePr>
          <p:cNvPr id="1741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219200" y="1747838"/>
          <a:ext cx="3830638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Bitmap Image" r:id="rId5" imgW="4571429" imgH="1428949" progId="Paint.Picture">
                  <p:embed/>
                </p:oleObj>
              </mc:Choice>
              <mc:Fallback>
                <p:oleObj name="Bitmap Image" r:id="rId5" imgW="4571429" imgH="142894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747838"/>
                        <a:ext cx="3830638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7" name="Object 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790168179"/>
              </p:ext>
            </p:extLst>
          </p:nvPr>
        </p:nvGraphicFramePr>
        <p:xfrm>
          <a:off x="5859463" y="3967163"/>
          <a:ext cx="1905000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Bitmap Image" r:id="rId7" imgW="1905120" imgH="2048040" progId="Paint.Picture">
                  <p:embed/>
                </p:oleObj>
              </mc:Choice>
              <mc:Fallback>
                <p:oleObj name="Bitmap Image" r:id="rId7" imgW="1905120" imgH="204804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9463" y="3967163"/>
                        <a:ext cx="1905000" cy="204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0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 smtClean="0">
                <a:solidFill>
                  <a:schemeClr val="bg1"/>
                </a:solidFill>
                <a:latin typeface="Arial Unicode MS" pitchFamily="34" charset="-128"/>
              </a:rPr>
              <a:t>Kuliah 2 - Evolusi dan Teknologi</a:t>
            </a:r>
          </a:p>
        </p:txBody>
      </p:sp>
      <p:sp>
        <p:nvSpPr>
          <p:cNvPr id="17411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E618A25-161B-47C7-BF5A-CBE5D4C390D3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16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pic>
        <p:nvPicPr>
          <p:cNvPr id="1741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05000"/>
            <a:ext cx="33162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6" descr="index_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76600"/>
            <a:ext cx="2716213" cy="266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Text Box 8"/>
          <p:cNvSpPr txBox="1">
            <a:spLocks noChangeArrowheads="1"/>
          </p:cNvSpPr>
          <p:nvPr/>
        </p:nvSpPr>
        <p:spPr bwMode="auto">
          <a:xfrm>
            <a:off x="1295400" y="23622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000" b="0">
                <a:latin typeface="Arial" charset="0"/>
              </a:rPr>
              <a:t>DNA</a:t>
            </a:r>
          </a:p>
        </p:txBody>
      </p:sp>
      <p:sp>
        <p:nvSpPr>
          <p:cNvPr id="17419" name="Text Box 9"/>
          <p:cNvSpPr txBox="1">
            <a:spLocks noChangeArrowheads="1"/>
          </p:cNvSpPr>
          <p:nvPr/>
        </p:nvSpPr>
        <p:spPr bwMode="auto">
          <a:xfrm>
            <a:off x="6156325" y="1431925"/>
            <a:ext cx="1541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000" b="0">
                <a:latin typeface="Arial" charset="0"/>
              </a:rPr>
              <a:t>FUEL CELL</a:t>
            </a:r>
          </a:p>
        </p:txBody>
      </p:sp>
      <p:sp>
        <p:nvSpPr>
          <p:cNvPr id="17420" name="Text Box 10"/>
          <p:cNvSpPr txBox="1">
            <a:spLocks noChangeArrowheads="1"/>
          </p:cNvSpPr>
          <p:nvPr/>
        </p:nvSpPr>
        <p:spPr bwMode="auto">
          <a:xfrm>
            <a:off x="7848600" y="4506913"/>
            <a:ext cx="962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000" b="0">
                <a:latin typeface="Arial" charset="0"/>
              </a:rPr>
              <a:t>CHIPS</a:t>
            </a:r>
          </a:p>
        </p:txBody>
      </p:sp>
      <p:sp>
        <p:nvSpPr>
          <p:cNvPr id="17421" name="Text Box 11"/>
          <p:cNvSpPr txBox="1">
            <a:spLocks noChangeArrowheads="1"/>
          </p:cNvSpPr>
          <p:nvPr/>
        </p:nvSpPr>
        <p:spPr bwMode="auto">
          <a:xfrm>
            <a:off x="1219200" y="4202113"/>
            <a:ext cx="1216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000" b="0">
                <a:latin typeface="Arial" charset="0"/>
              </a:rPr>
              <a:t>SATELIT</a:t>
            </a:r>
          </a:p>
        </p:txBody>
      </p:sp>
    </p:spTree>
    <p:extLst>
      <p:ext uri="{BB962C8B-B14F-4D97-AF65-F5344CB8AC3E}">
        <p14:creationId xmlns:p14="http://schemas.microsoft.com/office/powerpoint/2010/main" val="508905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dirty="0" smtClean="0">
                <a:solidFill>
                  <a:schemeClr val="accent1"/>
                </a:solidFill>
              </a:rPr>
              <a:t>TEORI PERUBAHAN MASYARAKAT</a:t>
            </a:r>
          </a:p>
        </p:txBody>
      </p:sp>
      <p:sp>
        <p:nvSpPr>
          <p:cNvPr id="1843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 smtClean="0">
                <a:solidFill>
                  <a:schemeClr val="bg1"/>
                </a:solidFill>
                <a:latin typeface="Arial Unicode MS" pitchFamily="34" charset="-128"/>
              </a:rPr>
              <a:t>Kuliah 2 - Evolusi dan Teknologi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DF28EF9-E737-4434-9445-DA3A5695D354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17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371600"/>
            <a:ext cx="7424738" cy="4621213"/>
          </a:xfrm>
        </p:spPr>
        <p:txBody>
          <a:bodyPr/>
          <a:lstStyle/>
          <a:p>
            <a:pPr marL="533400" indent="-533400" eaLnBrk="1" hangingPunct="1">
              <a:buSzPct val="70000"/>
              <a:buFont typeface="Wingdings" pitchFamily="2" charset="2"/>
              <a:buNone/>
              <a:defRPr/>
            </a:pPr>
            <a:r>
              <a:rPr lang="en-US" sz="2400" b="1" i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Model </a:t>
            </a:r>
            <a:r>
              <a:rPr lang="en-US" sz="2400" b="1" i="1" u="sng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Rostow</a:t>
            </a:r>
            <a:r>
              <a:rPr lang="en-US" sz="2400" b="1" i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 5 </a:t>
            </a:r>
            <a:r>
              <a:rPr lang="en-US" sz="2400" b="1" i="1" u="sng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Tahap</a:t>
            </a:r>
            <a:r>
              <a:rPr lang="en-US" sz="2400" b="1" i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Pembangunan </a:t>
            </a:r>
            <a:r>
              <a:rPr lang="en-US" sz="2400" b="1" i="1" u="sng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Ekonomi</a:t>
            </a:r>
            <a:endParaRPr lang="en-US" sz="2400" b="1" i="1" u="sng" dirty="0" smtClean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533400" indent="-533400" eaLnBrk="1" hangingPunct="1">
              <a:buSzPct val="70000"/>
              <a:defRPr/>
            </a:pPr>
            <a:endParaRPr lang="en-US" sz="2200" dirty="0" smtClean="0">
              <a:latin typeface="Arial" charset="0"/>
            </a:endParaRPr>
          </a:p>
          <a:p>
            <a:pPr marL="533400" indent="-533400" eaLnBrk="1" hangingPunct="1">
              <a:buSzPct val="70000"/>
              <a:buFont typeface="Wingdings" pitchFamily="2" charset="2"/>
              <a:buNone/>
              <a:defRPr/>
            </a:pPr>
            <a:r>
              <a:rPr lang="en-US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1. Traditional Society: </a:t>
            </a:r>
          </a:p>
          <a:p>
            <a:pPr marL="533400" indent="-533400" eaLnBrk="1" hangingPunct="1">
              <a:buSzPct val="70000"/>
              <a:buFont typeface="Wingdings" pitchFamily="2" charset="2"/>
              <a:buNone/>
              <a:defRPr/>
            </a:pPr>
            <a:endParaRPr lang="en-US" sz="2400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914400" lvl="1" indent="-457200" eaLnBrk="1" hangingPunct="1">
              <a:buSzPct val="70000"/>
              <a:defRPr/>
            </a:pPr>
            <a:r>
              <a:rPr lang="en-US" sz="2200" dirty="0" err="1">
                <a:latin typeface="Arial" charset="0"/>
              </a:rPr>
              <a:t>Kondisi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sosial</a:t>
            </a:r>
            <a:r>
              <a:rPr lang="en-US" sz="2200" dirty="0">
                <a:latin typeface="Arial" charset="0"/>
              </a:rPr>
              <a:t> &amp; </a:t>
            </a:r>
            <a:r>
              <a:rPr lang="en-US" sz="2200" dirty="0" err="1">
                <a:latin typeface="Arial" charset="0"/>
              </a:rPr>
              <a:t>ekonomi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lemah</a:t>
            </a:r>
            <a:endParaRPr lang="en-US" sz="2200" dirty="0" smtClean="0">
              <a:latin typeface="Arial" charset="0"/>
            </a:endParaRPr>
          </a:p>
          <a:p>
            <a:pPr marL="914400" lvl="1" indent="-457200" eaLnBrk="1" hangingPunct="1">
              <a:buSzPct val="70000"/>
              <a:defRPr/>
            </a:pPr>
            <a:r>
              <a:rPr lang="en-US" sz="2200" dirty="0" err="1">
                <a:latin typeface="Arial" charset="0"/>
              </a:rPr>
              <a:t>Mayoritas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penduduk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tinggal</a:t>
            </a:r>
            <a:r>
              <a:rPr lang="en-US" sz="2200" dirty="0">
                <a:latin typeface="Arial" charset="0"/>
              </a:rPr>
              <a:t> &amp; </a:t>
            </a:r>
            <a:r>
              <a:rPr lang="en-US" sz="2200" dirty="0" err="1">
                <a:latin typeface="Arial" charset="0"/>
              </a:rPr>
              <a:t>bekerja</a:t>
            </a:r>
            <a:r>
              <a:rPr lang="en-US" sz="2200" dirty="0">
                <a:latin typeface="Arial" charset="0"/>
              </a:rPr>
              <a:t> di </a:t>
            </a:r>
            <a:r>
              <a:rPr lang="en-US" sz="2200" dirty="0" err="1">
                <a:latin typeface="Arial" charset="0"/>
              </a:rPr>
              <a:t>daerah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pedesaan</a:t>
            </a:r>
            <a:r>
              <a:rPr lang="en-US" sz="2200" dirty="0">
                <a:latin typeface="Arial" charset="0"/>
              </a:rPr>
              <a:t>;</a:t>
            </a:r>
          </a:p>
          <a:p>
            <a:pPr marL="914400" lvl="1" indent="-457200">
              <a:defRPr/>
            </a:pPr>
            <a:r>
              <a:rPr lang="en-US" sz="22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Orientasi</a:t>
            </a:r>
            <a:r>
              <a:rPr lang="en-US" sz="22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produksi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barang</a:t>
            </a:r>
            <a:r>
              <a:rPr lang="en-US" sz="2200" dirty="0" smtClean="0">
                <a:latin typeface="Arial" charset="0"/>
              </a:rPr>
              <a:t> primer (</a:t>
            </a:r>
            <a:r>
              <a:rPr lang="en-US" sz="2200" dirty="0" err="1" smtClean="0">
                <a:latin typeface="Arial" charset="0"/>
              </a:rPr>
              <a:t>agrikultur</a:t>
            </a:r>
            <a:r>
              <a:rPr lang="en-US" sz="2200" dirty="0" smtClean="0">
                <a:latin typeface="Arial" charset="0"/>
              </a:rPr>
              <a:t>, </a:t>
            </a:r>
            <a:r>
              <a:rPr lang="en-US" sz="2200" dirty="0" err="1" smtClean="0">
                <a:latin typeface="Arial" charset="0"/>
              </a:rPr>
              <a:t>minyak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bumi</a:t>
            </a:r>
            <a:r>
              <a:rPr lang="en-US" sz="2200" dirty="0" smtClean="0">
                <a:latin typeface="Arial" charset="0"/>
              </a:rPr>
              <a:t>, </a:t>
            </a:r>
            <a:r>
              <a:rPr lang="en-US" sz="2200" dirty="0" err="1" smtClean="0">
                <a:latin typeface="Arial" charset="0"/>
              </a:rPr>
              <a:t>hutan</a:t>
            </a:r>
            <a:r>
              <a:rPr lang="en-US" sz="2200" dirty="0" smtClean="0">
                <a:latin typeface="Arial" charset="0"/>
              </a:rPr>
              <a:t>, &amp; </a:t>
            </a:r>
            <a:r>
              <a:rPr lang="en-US" sz="2200" dirty="0" err="1" smtClean="0">
                <a:latin typeface="Arial" charset="0"/>
              </a:rPr>
              <a:t>bahan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baku</a:t>
            </a:r>
            <a:r>
              <a:rPr lang="en-US" sz="2200" dirty="0" smtClean="0">
                <a:latin typeface="Arial" charset="0"/>
              </a:rPr>
              <a:t>);</a:t>
            </a:r>
            <a:r>
              <a:rPr lang="en-US" dirty="0">
                <a:latin typeface="Arial" charset="0"/>
              </a:rPr>
              <a:t> </a:t>
            </a:r>
            <a:endParaRPr lang="en-US" dirty="0" smtClean="0">
              <a:latin typeface="Arial" charset="0"/>
            </a:endParaRPr>
          </a:p>
          <a:p>
            <a:pPr marL="914400" lvl="1" indent="-457200">
              <a:defRPr/>
            </a:pPr>
            <a:r>
              <a:rPr lang="en-US" dirty="0" err="1" smtClean="0">
                <a:latin typeface="Arial" charset="0"/>
              </a:rPr>
              <a:t>Perubahan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&amp; </a:t>
            </a:r>
            <a:r>
              <a:rPr lang="en-US" dirty="0" err="1">
                <a:latin typeface="Arial" charset="0"/>
              </a:rPr>
              <a:t>perbaikan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ekonomi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belum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dapat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meningkatkan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pendapatan</a:t>
            </a:r>
            <a:r>
              <a:rPr lang="en-US" dirty="0">
                <a:latin typeface="Arial" charset="0"/>
              </a:rPr>
              <a:t> per </a:t>
            </a:r>
            <a:r>
              <a:rPr lang="en-US" dirty="0" err="1">
                <a:latin typeface="Arial" charset="0"/>
              </a:rPr>
              <a:t>kapita</a:t>
            </a:r>
            <a:r>
              <a:rPr lang="en-US" dirty="0">
                <a:latin typeface="Arial" charset="0"/>
              </a:rPr>
              <a:t>;</a:t>
            </a:r>
          </a:p>
          <a:p>
            <a:pPr marL="914400" lvl="1" indent="-457200" eaLnBrk="1" hangingPunct="1">
              <a:buSzPct val="70000"/>
              <a:defRPr/>
            </a:pPr>
            <a:endParaRPr lang="en-US" sz="2200" dirty="0" smtClean="0">
              <a:latin typeface="Arial" charset="0"/>
            </a:endParaRPr>
          </a:p>
          <a:p>
            <a:pPr marL="457200" lvl="1" indent="0" eaLnBrk="1" hangingPunct="1">
              <a:buSzPct val="70000"/>
              <a:buNone/>
              <a:defRPr/>
            </a:pPr>
            <a:endParaRPr lang="en-US" sz="2200" dirty="0" smtClean="0">
              <a:latin typeface="Arial" charset="0"/>
            </a:endParaRPr>
          </a:p>
          <a:p>
            <a:pPr marL="533400" indent="-533400" eaLnBrk="1" hangingPunct="1">
              <a:buSzPct val="70000"/>
              <a:defRPr/>
            </a:pPr>
            <a:endParaRPr lang="en-US" sz="22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273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9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9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dirty="0" smtClean="0">
                <a:solidFill>
                  <a:schemeClr val="accent1"/>
                </a:solidFill>
              </a:rPr>
              <a:t>TEORI PERUBAHAN MASYARAKAT</a:t>
            </a:r>
          </a:p>
        </p:txBody>
      </p:sp>
      <p:sp>
        <p:nvSpPr>
          <p:cNvPr id="1945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 smtClean="0">
                <a:solidFill>
                  <a:schemeClr val="bg1"/>
                </a:solidFill>
                <a:latin typeface="Arial Unicode MS" pitchFamily="34" charset="-128"/>
              </a:rPr>
              <a:t>Kuliah 2 - Evolusi dan Teknologi</a:t>
            </a: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6FAAFF3-353E-493D-AAEA-859BD09FC76B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18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10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7424738" cy="4876800"/>
          </a:xfrm>
        </p:spPr>
        <p:txBody>
          <a:bodyPr>
            <a:normAutofit fontScale="92500" lnSpcReduction="10000"/>
          </a:bodyPr>
          <a:lstStyle/>
          <a:p>
            <a:pPr marL="533400" indent="-533400" eaLnBrk="1" hangingPunct="1">
              <a:buSzPct val="70000"/>
              <a:buFont typeface="Wingdings" pitchFamily="2" charset="2"/>
              <a:buNone/>
              <a:defRPr/>
            </a:pPr>
            <a:r>
              <a:rPr lang="en-US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2. Transitional Society:</a:t>
            </a:r>
          </a:p>
          <a:p>
            <a:pPr marL="914400" lvl="1" indent="-457200" eaLnBrk="1" hangingPunct="1">
              <a:buSzPct val="70000"/>
              <a:defRPr/>
            </a:pPr>
            <a:r>
              <a:rPr lang="en-US" sz="2200" dirty="0" err="1" smtClean="0">
                <a:latin typeface="Arial" charset="0"/>
              </a:rPr>
              <a:t>Masyarakat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memiliki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kontak</a:t>
            </a:r>
            <a:r>
              <a:rPr lang="en-US" sz="22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2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dengan</a:t>
            </a:r>
            <a:r>
              <a:rPr lang="en-US" sz="22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2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budaya</a:t>
            </a:r>
            <a:r>
              <a:rPr lang="en-US" sz="22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lain</a:t>
            </a:r>
            <a:r>
              <a:rPr lang="en-US" sz="2200" dirty="0" smtClean="0">
                <a:latin typeface="Arial" charset="0"/>
              </a:rPr>
              <a:t> &amp; </a:t>
            </a:r>
            <a:r>
              <a:rPr lang="en-US" sz="2200" dirty="0" err="1" smtClean="0">
                <a:latin typeface="Arial" charset="0"/>
              </a:rPr>
              <a:t>melibatkan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b="1" i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transfer</a:t>
            </a:r>
            <a:r>
              <a:rPr lang="en-US" sz="2200" dirty="0" smtClean="0">
                <a:latin typeface="Arial" charset="0"/>
              </a:rPr>
              <a:t>: </a:t>
            </a:r>
            <a:r>
              <a:rPr lang="en-US" sz="2200" dirty="0" err="1" smtClean="0">
                <a:latin typeface="Arial" charset="0"/>
              </a:rPr>
              <a:t>nilai</a:t>
            </a:r>
            <a:r>
              <a:rPr lang="en-US" sz="2200" dirty="0" smtClean="0">
                <a:latin typeface="Arial" charset="0"/>
              </a:rPr>
              <a:t>, </a:t>
            </a:r>
            <a:r>
              <a:rPr lang="en-US" sz="2200" dirty="0" err="1" smtClean="0">
                <a:latin typeface="Arial" charset="0"/>
              </a:rPr>
              <a:t>sikap</a:t>
            </a:r>
            <a:r>
              <a:rPr lang="en-US" sz="2200" dirty="0" smtClean="0">
                <a:latin typeface="Arial" charset="0"/>
              </a:rPr>
              <a:t>, </a:t>
            </a:r>
            <a:r>
              <a:rPr lang="en-US" sz="2200" dirty="0" err="1" smtClean="0">
                <a:latin typeface="Arial" charset="0"/>
              </a:rPr>
              <a:t>institusi</a:t>
            </a:r>
            <a:r>
              <a:rPr lang="en-US" sz="2200" dirty="0" smtClean="0">
                <a:latin typeface="Arial" charset="0"/>
              </a:rPr>
              <a:t>, best practices, </a:t>
            </a:r>
            <a:r>
              <a:rPr lang="en-US" sz="2200" dirty="0" err="1" smtClean="0">
                <a:latin typeface="Arial" charset="0"/>
              </a:rPr>
              <a:t>teknologi</a:t>
            </a:r>
            <a:r>
              <a:rPr lang="en-US" sz="2200" dirty="0" smtClean="0">
                <a:latin typeface="Arial" charset="0"/>
              </a:rPr>
              <a:t>, </a:t>
            </a:r>
            <a:r>
              <a:rPr lang="en-US" sz="2200" dirty="0" err="1" smtClean="0">
                <a:latin typeface="Arial" charset="0"/>
              </a:rPr>
              <a:t>bantuan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asing</a:t>
            </a:r>
            <a:r>
              <a:rPr lang="en-US" sz="2200" dirty="0" smtClean="0">
                <a:latin typeface="Arial" charset="0"/>
              </a:rPr>
              <a:t>, FDI;</a:t>
            </a:r>
          </a:p>
          <a:p>
            <a:pPr marL="914400" lvl="1" indent="-457200" eaLnBrk="1" hangingPunct="1">
              <a:buSzPct val="70000"/>
              <a:defRPr/>
            </a:pPr>
            <a:r>
              <a:rPr lang="en-US" sz="2200" dirty="0" smtClean="0">
                <a:latin typeface="Arial" charset="0"/>
              </a:rPr>
              <a:t>Pembangunan </a:t>
            </a:r>
            <a:r>
              <a:rPr lang="en-US" sz="2200" dirty="0" err="1" smtClean="0">
                <a:latin typeface="Arial" charset="0"/>
              </a:rPr>
              <a:t>fisik</a:t>
            </a:r>
            <a:r>
              <a:rPr lang="en-US" sz="2200" dirty="0" smtClean="0">
                <a:latin typeface="Arial" charset="0"/>
              </a:rPr>
              <a:t> &amp; </a:t>
            </a:r>
            <a:r>
              <a:rPr lang="en-US" sz="2200" dirty="0" err="1" smtClean="0">
                <a:latin typeface="Arial" charset="0"/>
              </a:rPr>
              <a:t>sosial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dimulai</a:t>
            </a:r>
            <a:r>
              <a:rPr lang="en-US" sz="2200" dirty="0" smtClean="0">
                <a:latin typeface="Arial" charset="0"/>
              </a:rPr>
              <a:t>, </a:t>
            </a:r>
            <a:r>
              <a:rPr lang="en-US" sz="2200" dirty="0" err="1" smtClean="0">
                <a:latin typeface="Arial" charset="0"/>
              </a:rPr>
              <a:t>merupakan</a:t>
            </a:r>
            <a:r>
              <a:rPr lang="en-US" sz="2200" dirty="0" smtClean="0">
                <a:latin typeface="Arial" charset="0"/>
              </a:rPr>
              <a:t> pre-</a:t>
            </a:r>
            <a:r>
              <a:rPr lang="en-US" sz="2200" dirty="0" err="1" smtClean="0">
                <a:latin typeface="Arial" charset="0"/>
              </a:rPr>
              <a:t>kondisi</a:t>
            </a:r>
            <a:r>
              <a:rPr lang="en-US" sz="2200" dirty="0" smtClean="0">
                <a:latin typeface="Arial" charset="0"/>
              </a:rPr>
              <a:t> take-off</a:t>
            </a:r>
          </a:p>
          <a:p>
            <a:pPr marL="914400" lvl="1" indent="-457200" eaLnBrk="1" hangingPunct="1">
              <a:buSzPct val="70000"/>
              <a:defRPr/>
            </a:pPr>
            <a:endParaRPr lang="fr-FR" sz="2200" dirty="0" smtClean="0">
              <a:latin typeface="Arial" charset="0"/>
            </a:endParaRPr>
          </a:p>
          <a:p>
            <a:pPr marL="533400" indent="-533400" eaLnBrk="1" hangingPunct="1">
              <a:buSzPct val="70000"/>
              <a:buFont typeface="Wingdings" pitchFamily="2" charset="2"/>
              <a:buNone/>
              <a:defRPr/>
            </a:pPr>
            <a:r>
              <a:rPr lang="en-US" sz="2400" b="1" i="1" dirty="0" smtClean="0">
                <a:latin typeface="Times New Roman" pitchFamily="18" charset="0"/>
              </a:rPr>
              <a:t>3. Takeoff </a:t>
            </a:r>
            <a:r>
              <a:rPr lang="en-US" sz="2400" b="1" i="1" dirty="0">
                <a:latin typeface="Times New Roman" pitchFamily="18" charset="0"/>
              </a:rPr>
              <a:t>Society:</a:t>
            </a:r>
          </a:p>
          <a:p>
            <a:pPr marL="914400" lvl="1" indent="-457200">
              <a:buBlip>
                <a:blip r:embed="rId3"/>
              </a:buBlip>
              <a:defRPr/>
            </a:pPr>
            <a:r>
              <a:rPr lang="en-US" dirty="0" err="1">
                <a:latin typeface="Arial" charset="0"/>
              </a:rPr>
              <a:t>Terjadi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percepatan</a:t>
            </a:r>
            <a:r>
              <a:rPr lang="en-US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pertumbuhan</a:t>
            </a:r>
            <a:r>
              <a:rPr lang="en-US" sz="2200" dirty="0" smtClean="0">
                <a:latin typeface="Arial" charset="0"/>
              </a:rPr>
              <a:t>;</a:t>
            </a:r>
          </a:p>
          <a:p>
            <a:pPr marL="914400" lvl="1" indent="-457200" eaLnBrk="1" hangingPunct="1">
              <a:buSzPct val="70000"/>
              <a:buFont typeface="Wingdings" pitchFamily="2" charset="2"/>
              <a:buBlip>
                <a:blip r:embed="rId3"/>
              </a:buBlip>
              <a:defRPr/>
            </a:pPr>
            <a:r>
              <a:rPr lang="en-US" sz="2200" dirty="0" err="1" smtClean="0">
                <a:latin typeface="Arial" charset="0"/>
              </a:rPr>
              <a:t>Peningkatan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produksi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mendorong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ekspansi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industri</a:t>
            </a:r>
            <a:r>
              <a:rPr lang="en-U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pendukung</a:t>
            </a:r>
            <a:r>
              <a:rPr lang="en-U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&amp; yang </a:t>
            </a:r>
            <a:r>
              <a:rPr lang="en-US" sz="2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terkait</a:t>
            </a:r>
            <a:r>
              <a:rPr lang="en-US" sz="2200" dirty="0" smtClean="0">
                <a:latin typeface="Arial" charset="0"/>
              </a:rPr>
              <a:t>;</a:t>
            </a:r>
          </a:p>
          <a:p>
            <a:pPr marL="914400" lvl="1" indent="-457200" eaLnBrk="1" hangingPunct="1">
              <a:buSzPct val="70000"/>
              <a:buFont typeface="Wingdings" pitchFamily="2" charset="2"/>
              <a:buBlip>
                <a:blip r:embed="rId3"/>
              </a:buBlip>
              <a:defRPr/>
            </a:pPr>
            <a:r>
              <a:rPr lang="en-US" sz="2200" dirty="0" err="1" smtClean="0">
                <a:latin typeface="Arial" charset="0"/>
              </a:rPr>
              <a:t>Cadangan</a:t>
            </a:r>
            <a:r>
              <a:rPr lang="en-US" sz="2200" dirty="0" smtClean="0">
                <a:latin typeface="Arial" charset="0"/>
              </a:rPr>
              <a:t> modal </a:t>
            </a:r>
            <a:r>
              <a:rPr lang="en-US" sz="2200" dirty="0" err="1" smtClean="0">
                <a:latin typeface="Arial" charset="0"/>
              </a:rPr>
              <a:t>nasional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sangat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aktif</a:t>
            </a:r>
            <a:r>
              <a:rPr lang="en-US" sz="2200" dirty="0" smtClean="0">
                <a:latin typeface="Arial" charset="0"/>
              </a:rPr>
              <a:t> &amp; </a:t>
            </a:r>
            <a:r>
              <a:rPr lang="en-US" sz="2200" dirty="0" err="1" smtClean="0">
                <a:latin typeface="Arial" charset="0"/>
              </a:rPr>
              <a:t>dinamis</a:t>
            </a:r>
            <a:r>
              <a:rPr lang="en-US" sz="2200" dirty="0" smtClean="0">
                <a:latin typeface="Arial" charset="0"/>
              </a:rPr>
              <a:t>;</a:t>
            </a:r>
          </a:p>
          <a:p>
            <a:pPr marL="914400" lvl="1" indent="-457200" eaLnBrk="1" hangingPunct="1">
              <a:buSzPct val="70000"/>
              <a:buFont typeface="Wingdings" pitchFamily="2" charset="2"/>
              <a:buBlip>
                <a:blip r:embed="rId3"/>
              </a:buBlip>
              <a:defRPr/>
            </a:pPr>
            <a:r>
              <a:rPr lang="en-US" sz="2200" dirty="0" smtClean="0">
                <a:latin typeface="Arial" charset="0"/>
              </a:rPr>
              <a:t>Pembangunan </a:t>
            </a:r>
            <a:r>
              <a:rPr lang="en-US" sz="2200" dirty="0" err="1" smtClean="0">
                <a:latin typeface="Arial" charset="0"/>
              </a:rPr>
              <a:t>fisik</a:t>
            </a:r>
            <a:r>
              <a:rPr lang="en-US" sz="2200" dirty="0" smtClean="0">
                <a:latin typeface="Arial" charset="0"/>
              </a:rPr>
              <a:t> &amp; </a:t>
            </a:r>
            <a:r>
              <a:rPr lang="en-US" sz="2200" dirty="0" err="1" smtClean="0">
                <a:latin typeface="Arial" charset="0"/>
              </a:rPr>
              <a:t>sosial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secara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intensif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untuk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mempertahankan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pembangunan</a:t>
            </a:r>
            <a:r>
              <a:rPr lang="en-US" sz="2200" dirty="0" smtClean="0">
                <a:latin typeface="Arial" charset="0"/>
              </a:rPr>
              <a:t>.</a:t>
            </a:r>
            <a:endParaRPr lang="en-US" sz="31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1354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0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0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0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dirty="0" smtClean="0">
                <a:solidFill>
                  <a:srgbClr val="00B0F0"/>
                </a:solidFill>
              </a:rPr>
              <a:t>TEORI PERUBAHAN MASYARAKAT</a:t>
            </a:r>
          </a:p>
        </p:txBody>
      </p:sp>
      <p:sp>
        <p:nvSpPr>
          <p:cNvPr id="2048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 smtClean="0">
                <a:solidFill>
                  <a:schemeClr val="bg1"/>
                </a:solidFill>
                <a:latin typeface="Arial Unicode MS" pitchFamily="34" charset="-128"/>
              </a:rPr>
              <a:t>Kuliah 2 - Evolusi dan Teknologi</a:t>
            </a: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9450E87-BB86-419C-83A2-D0D248E616B1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19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112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676400"/>
            <a:ext cx="7424738" cy="4316413"/>
          </a:xfrm>
        </p:spPr>
        <p:txBody>
          <a:bodyPr>
            <a:normAutofit lnSpcReduction="10000"/>
          </a:bodyPr>
          <a:lstStyle/>
          <a:p>
            <a:pPr marL="533400" indent="-533400" eaLnBrk="1" hangingPunct="1">
              <a:buSzPct val="70000"/>
              <a:buFont typeface="Wingdings" pitchFamily="2" charset="2"/>
              <a:buNone/>
              <a:defRPr/>
            </a:pPr>
            <a:r>
              <a:rPr lang="en-US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4. Technological Society:</a:t>
            </a:r>
          </a:p>
          <a:p>
            <a:pPr marL="533400" indent="-533400" eaLnBrk="1" hangingPunct="1">
              <a:buSzPct val="70000"/>
              <a:buFont typeface="Wingdings" pitchFamily="2" charset="2"/>
              <a:buNone/>
              <a:defRPr/>
            </a:pPr>
            <a:endParaRPr lang="en-US" sz="2400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914400" lvl="1" indent="-457200" eaLnBrk="1" hangingPunct="1">
              <a:buSzPct val="70000"/>
              <a:buFont typeface="Wingdings" pitchFamily="2" charset="2"/>
              <a:buBlip>
                <a:blip r:embed="rId3"/>
              </a:buBlip>
              <a:defRPr/>
            </a:pPr>
            <a:r>
              <a:rPr lang="en-US" sz="2200" dirty="0" err="1" smtClean="0">
                <a:latin typeface="Arial" charset="0"/>
              </a:rPr>
              <a:t>Ekonomi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menerapkan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teknologi</a:t>
            </a:r>
            <a:r>
              <a:rPr lang="en-US" sz="2200" dirty="0" smtClean="0">
                <a:latin typeface="Arial" charset="0"/>
              </a:rPr>
              <a:t> modern </a:t>
            </a:r>
            <a:r>
              <a:rPr lang="en-US" sz="2200" dirty="0" err="1" smtClean="0">
                <a:latin typeface="Arial" charset="0"/>
              </a:rPr>
              <a:t>secara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efektif</a:t>
            </a:r>
            <a:r>
              <a:rPr lang="en-US" sz="2200" dirty="0" smtClean="0">
                <a:latin typeface="Arial" charset="0"/>
              </a:rPr>
              <a:t>;</a:t>
            </a:r>
          </a:p>
          <a:p>
            <a:pPr marL="914400" lvl="1" indent="-457200" eaLnBrk="1" hangingPunct="1">
              <a:buSzPct val="70000"/>
              <a:buFont typeface="Wingdings" pitchFamily="2" charset="2"/>
              <a:buBlip>
                <a:blip r:embed="rId3"/>
              </a:buBlip>
              <a:defRPr/>
            </a:pPr>
            <a:r>
              <a:rPr lang="en-US" sz="22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Kandungan</a:t>
            </a:r>
            <a:r>
              <a:rPr lang="en-US" sz="22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2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teknologi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dalam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industri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meningkat</a:t>
            </a:r>
            <a:r>
              <a:rPr lang="en-US" sz="2200" dirty="0" smtClean="0">
                <a:latin typeface="Arial" charset="0"/>
              </a:rPr>
              <a:t>: </a:t>
            </a:r>
            <a:r>
              <a:rPr lang="en-US" b="1" i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Industri</a:t>
            </a:r>
            <a:r>
              <a:rPr lang="en-US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padat</a:t>
            </a:r>
            <a:r>
              <a:rPr lang="en-US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karya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dengan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tenaga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tak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terampil</a:t>
            </a:r>
            <a:r>
              <a:rPr lang="en-US" sz="2200" dirty="0" smtClean="0">
                <a:latin typeface="Arial" charset="0"/>
              </a:rPr>
              <a:t> &amp; </a:t>
            </a:r>
            <a:r>
              <a:rPr lang="en-US" b="1" i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industri</a:t>
            </a:r>
            <a:r>
              <a:rPr lang="en-US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padat</a:t>
            </a:r>
            <a:r>
              <a:rPr lang="en-US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modal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dengan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teknologi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rendah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diganti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dengan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industri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padat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karya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dengan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tenaga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kerja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terampil</a:t>
            </a:r>
            <a:r>
              <a:rPr lang="en-US" sz="2200" dirty="0" smtClean="0">
                <a:latin typeface="Arial" charset="0"/>
              </a:rPr>
              <a:t> &amp; </a:t>
            </a:r>
            <a:r>
              <a:rPr lang="en-US" sz="2200" dirty="0" err="1" smtClean="0">
                <a:latin typeface="Arial" charset="0"/>
              </a:rPr>
              <a:t>industri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dengan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teknologi</a:t>
            </a:r>
            <a:r>
              <a:rPr lang="en-US" sz="2200" dirty="0" smtClean="0">
                <a:latin typeface="Arial" charset="0"/>
              </a:rPr>
              <a:t> yang </a:t>
            </a:r>
            <a:r>
              <a:rPr lang="en-US" sz="2200" dirty="0" err="1" smtClean="0">
                <a:latin typeface="Arial" charset="0"/>
              </a:rPr>
              <a:t>lebih</a:t>
            </a:r>
            <a:r>
              <a:rPr lang="en-US" sz="2200" dirty="0" smtClean="0">
                <a:latin typeface="Arial" charset="0"/>
              </a:rPr>
              <a:t> modern;</a:t>
            </a:r>
          </a:p>
          <a:p>
            <a:pPr marL="914400" lvl="1" indent="-457200" eaLnBrk="1" hangingPunct="1">
              <a:buSzPct val="70000"/>
              <a:buFont typeface="Wingdings" pitchFamily="2" charset="2"/>
              <a:buBlip>
                <a:blip r:embed="rId3"/>
              </a:buBlip>
              <a:defRPr/>
            </a:pPr>
            <a:r>
              <a:rPr lang="en-US" sz="2200" dirty="0" err="1" smtClean="0">
                <a:latin typeface="Arial" charset="0"/>
              </a:rPr>
              <a:t>Produktivitas</a:t>
            </a:r>
            <a:r>
              <a:rPr lang="en-US" sz="2200" dirty="0" smtClean="0">
                <a:latin typeface="Arial" charset="0"/>
              </a:rPr>
              <a:t> &amp; </a:t>
            </a:r>
            <a:r>
              <a:rPr lang="en-US" sz="2200" dirty="0" err="1" smtClean="0">
                <a:latin typeface="Arial" charset="0"/>
              </a:rPr>
              <a:t>tingkat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upah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meningkat</a:t>
            </a:r>
            <a:r>
              <a:rPr lang="en-US" sz="2200" dirty="0" smtClean="0">
                <a:latin typeface="Arial" charset="0"/>
              </a:rPr>
              <a:t>;</a:t>
            </a:r>
          </a:p>
          <a:p>
            <a:pPr marL="914400" lvl="1" indent="-457200" eaLnBrk="1" hangingPunct="1">
              <a:buSzPct val="70000"/>
              <a:buFont typeface="Wingdings" pitchFamily="2" charset="2"/>
              <a:buBlip>
                <a:blip r:embed="rId3"/>
              </a:buBlip>
              <a:defRPr/>
            </a:pPr>
            <a:r>
              <a:rPr lang="en-US" sz="2200" dirty="0" err="1" smtClean="0">
                <a:latin typeface="Arial" charset="0"/>
              </a:rPr>
              <a:t>Ekonomi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sangat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tergantung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pada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ekonomi</a:t>
            </a:r>
            <a:r>
              <a:rPr lang="en-US" sz="2200" dirty="0" smtClean="0">
                <a:latin typeface="Arial" charset="0"/>
              </a:rPr>
              <a:t> global.</a:t>
            </a:r>
            <a:endParaRPr lang="en-US" sz="31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802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038600"/>
            <a:ext cx="7620000" cy="68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4800" b="1" u="sng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uhaus 93" pitchFamily="82" charset="0"/>
              </a:rPr>
              <a:t>EvolusI</a:t>
            </a:r>
            <a:r>
              <a:rPr lang="en-US" sz="4800" b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uhaus 93" pitchFamily="82" charset="0"/>
              </a:rPr>
              <a:t> DAN TEKNOLOGI</a:t>
            </a:r>
            <a:endParaRPr lang="en-US" sz="1800" b="1" u="sng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auhaus 93" pitchFamily="8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Kuliah 2 - Evolusi dan Teknologi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1C03-DEDF-462B-A9D7-2BE199CDE92A}" type="slidenum">
              <a:rPr lang="en-US" smtClean="0"/>
              <a:t>2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ltGray">
          <a:xfrm>
            <a:off x="914400" y="838200"/>
            <a:ext cx="7772400" cy="990600"/>
          </a:xfrm>
        </p:spPr>
        <p:txBody>
          <a:bodyPr wrap="none" anchor="ctr"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666699"/>
                </a:solidFill>
                <a:latin typeface="Century Gothic" pitchFamily="34" charset="0"/>
                <a:cs typeface="Aharoni" pitchFamily="2" charset="-79"/>
              </a:rPr>
              <a:t>DK 116</a:t>
            </a:r>
            <a:br>
              <a:rPr lang="en-US" sz="3600" b="1" dirty="0" smtClean="0">
                <a:solidFill>
                  <a:srgbClr val="666699"/>
                </a:solidFill>
                <a:latin typeface="Century Gothic" pitchFamily="34" charset="0"/>
                <a:cs typeface="Aharoni" pitchFamily="2" charset="-79"/>
              </a:rPr>
            </a:br>
            <a:r>
              <a:rPr lang="en-US" sz="3600" b="1" dirty="0" smtClean="0">
                <a:solidFill>
                  <a:srgbClr val="666699"/>
                </a:solidFill>
                <a:latin typeface="Century Gothic" pitchFamily="34" charset="0"/>
                <a:cs typeface="Aharoni" pitchFamily="2" charset="-79"/>
              </a:rPr>
              <a:t>KONSEP TEKNOLOGI</a:t>
            </a:r>
          </a:p>
        </p:txBody>
      </p:sp>
    </p:spTree>
    <p:extLst>
      <p:ext uri="{BB962C8B-B14F-4D97-AF65-F5344CB8AC3E}">
        <p14:creationId xmlns:p14="http://schemas.microsoft.com/office/powerpoint/2010/main" val="329393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dirty="0" smtClean="0">
                <a:solidFill>
                  <a:srgbClr val="0070C0"/>
                </a:solidFill>
              </a:rPr>
              <a:t>TEORI PERUBAHAN MASYARAKAT</a:t>
            </a:r>
          </a:p>
        </p:txBody>
      </p:sp>
      <p:sp>
        <p:nvSpPr>
          <p:cNvPr id="2150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 smtClean="0">
                <a:solidFill>
                  <a:schemeClr val="bg1"/>
                </a:solidFill>
                <a:latin typeface="Arial Unicode MS" pitchFamily="34" charset="-128"/>
              </a:rPr>
              <a:t>Kuliah 2 - Evolusi dan Teknologi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C8F2091-5ECF-4143-9DC5-0BEFB83EEB4E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20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123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371600"/>
            <a:ext cx="7924800" cy="4621213"/>
          </a:xfrm>
        </p:spPr>
        <p:txBody>
          <a:bodyPr/>
          <a:lstStyle/>
          <a:p>
            <a:pPr marL="533400" indent="-533400" eaLnBrk="1" hangingPunct="1">
              <a:buSzPct val="70000"/>
              <a:buFont typeface="Wingdings" pitchFamily="2" charset="2"/>
              <a:buNone/>
              <a:defRPr/>
            </a:pPr>
            <a:r>
              <a:rPr lang="en-US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5. High Mass Consumption:</a:t>
            </a:r>
          </a:p>
          <a:p>
            <a:pPr marL="533400" indent="-533400" eaLnBrk="1" hangingPunct="1">
              <a:buSzPct val="70000"/>
              <a:buFont typeface="Wingdings" pitchFamily="2" charset="2"/>
              <a:buNone/>
              <a:defRPr/>
            </a:pPr>
            <a:endParaRPr lang="en-US" sz="2400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914400" lvl="1" indent="-457200" eaLnBrk="1" hangingPunct="1">
              <a:buSzPct val="70000"/>
              <a:buFont typeface="Wingdings" pitchFamily="2" charset="2"/>
              <a:buBlip>
                <a:blip r:embed="rId3"/>
              </a:buBlip>
              <a:defRPr/>
            </a:pPr>
            <a:r>
              <a:rPr lang="en-US" sz="2200" dirty="0" err="1" smtClean="0">
                <a:latin typeface="Arial" charset="0"/>
              </a:rPr>
              <a:t>Pendapatan</a:t>
            </a:r>
            <a:r>
              <a:rPr lang="en-US" sz="2200" dirty="0" smtClean="0">
                <a:latin typeface="Arial" charset="0"/>
              </a:rPr>
              <a:t> per </a:t>
            </a:r>
            <a:r>
              <a:rPr lang="en-US" sz="2200" dirty="0" err="1" smtClean="0">
                <a:latin typeface="Arial" charset="0"/>
              </a:rPr>
              <a:t>kapita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meningkat</a:t>
            </a:r>
            <a:r>
              <a:rPr lang="en-US" sz="2200" dirty="0" smtClean="0">
                <a:latin typeface="Arial" charset="0"/>
              </a:rPr>
              <a:t> yang </a:t>
            </a:r>
            <a:r>
              <a:rPr lang="en-US" sz="2200" dirty="0" err="1" smtClean="0">
                <a:latin typeface="Arial" charset="0"/>
              </a:rPr>
              <a:t>memberikan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daya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beli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lebih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dari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kebutuhan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dasar</a:t>
            </a:r>
            <a:r>
              <a:rPr lang="en-US" sz="2200" dirty="0" smtClean="0">
                <a:latin typeface="Arial" charset="0"/>
              </a:rPr>
              <a:t>;</a:t>
            </a:r>
          </a:p>
          <a:p>
            <a:pPr marL="914400" lvl="1" indent="-457200" eaLnBrk="1" hangingPunct="1">
              <a:buSzPct val="70000"/>
              <a:buFont typeface="Wingdings" pitchFamily="2" charset="2"/>
              <a:buBlip>
                <a:blip r:embed="rId3"/>
              </a:buBlip>
              <a:defRPr/>
            </a:pPr>
            <a:r>
              <a:rPr lang="en-US" sz="2200" dirty="0" err="1" smtClean="0">
                <a:latin typeface="Arial" charset="0"/>
              </a:rPr>
              <a:t>Konsumen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mulai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menggeser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perhatiannya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dari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kuatitas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barang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ke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kualitas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hidup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mereka</a:t>
            </a:r>
            <a:r>
              <a:rPr lang="en-US" sz="2200" dirty="0" smtClean="0">
                <a:latin typeface="Arial" charset="0"/>
              </a:rPr>
              <a:t>.</a:t>
            </a:r>
            <a:endParaRPr lang="fr-FR" sz="22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3531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848600" cy="1295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b="1" smtClean="0"/>
              <a:t>PEMETAAN PERUBAHAN MASYARAKAT</a:t>
            </a:r>
            <a:br>
              <a:rPr lang="fr-FR" b="1" smtClean="0"/>
            </a:br>
            <a:r>
              <a:rPr lang="fr-FR" sz="2200" smtClean="0">
                <a:latin typeface="Arial" charset="0"/>
              </a:rPr>
              <a:t>DAN</a:t>
            </a:r>
            <a:r>
              <a:rPr lang="fr-FR" sz="2400" smtClean="0">
                <a:latin typeface="Arial" charset="0"/>
              </a:rPr>
              <a:t> </a:t>
            </a:r>
            <a:r>
              <a:rPr lang="fr-FR" b="1" smtClean="0"/>
              <a:t>PERKEMBANGAN TEKNOLOGI</a:t>
            </a:r>
            <a:endParaRPr lang="en-US" smtClean="0"/>
          </a:p>
        </p:txBody>
      </p:sp>
      <p:sp>
        <p:nvSpPr>
          <p:cNvPr id="2253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 smtClean="0">
                <a:solidFill>
                  <a:schemeClr val="bg1"/>
                </a:solidFill>
                <a:latin typeface="Arial Unicode MS" pitchFamily="34" charset="-128"/>
              </a:rPr>
              <a:t>Kuliah 2 - Evolusi dan Teknologi</a:t>
            </a: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8A4F716-6650-440F-A729-9557CEF83332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21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graphicFrame>
        <p:nvGraphicFramePr>
          <p:cNvPr id="2253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720188"/>
              </p:ext>
            </p:extLst>
          </p:nvPr>
        </p:nvGraphicFramePr>
        <p:xfrm>
          <a:off x="304800" y="2743200"/>
          <a:ext cx="86106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VISIO" r:id="rId4" imgW="10266480" imgH="1973160" progId="Visio.Drawing.5">
                  <p:embed/>
                </p:oleObj>
              </mc:Choice>
              <mc:Fallback>
                <p:oleObj name="VISIO" r:id="rId4" imgW="10266480" imgH="197316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743200"/>
                        <a:ext cx="86106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597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b="1" smtClean="0"/>
              <a:t>MATA RANTAI PERUBAHAN TEKNOLOGI</a:t>
            </a:r>
          </a:p>
        </p:txBody>
      </p:sp>
      <p:sp>
        <p:nvSpPr>
          <p:cNvPr id="2355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 smtClean="0">
                <a:solidFill>
                  <a:schemeClr val="bg1"/>
                </a:solidFill>
                <a:latin typeface="Arial Unicode MS" pitchFamily="34" charset="-128"/>
              </a:rPr>
              <a:t>Kuliah 2 - Evolusi dan Teknologi</a:t>
            </a: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7D7036B-80FC-43D7-B473-8B0366F78EB6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22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133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371600"/>
            <a:ext cx="7424738" cy="4621213"/>
          </a:xfrm>
        </p:spPr>
        <p:txBody>
          <a:bodyPr/>
          <a:lstStyle/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fr-FR" sz="2200" dirty="0" err="1" smtClean="0">
                <a:latin typeface="Arial" charset="0"/>
              </a:rPr>
              <a:t>Kemajuan</a:t>
            </a:r>
            <a:r>
              <a:rPr lang="fr-FR" sz="2200" dirty="0" smtClean="0">
                <a:latin typeface="Arial" charset="0"/>
              </a:rPr>
              <a:t> </a:t>
            </a:r>
            <a:r>
              <a:rPr lang="fr-FR" sz="2200" dirty="0" err="1" smtClean="0">
                <a:latin typeface="Arial" charset="0"/>
              </a:rPr>
              <a:t>teknologi</a:t>
            </a:r>
            <a:r>
              <a:rPr lang="fr-FR" sz="2200" dirty="0" smtClean="0">
                <a:latin typeface="Arial" charset="0"/>
              </a:rPr>
              <a:t> </a:t>
            </a:r>
            <a:r>
              <a:rPr lang="fr-FR" sz="2200" dirty="0" err="1" smtClean="0">
                <a:latin typeface="Arial" charset="0"/>
              </a:rPr>
              <a:t>mempengaruhi</a:t>
            </a:r>
            <a:r>
              <a:rPr lang="fr-FR" sz="2200" dirty="0" smtClean="0">
                <a:latin typeface="Arial" charset="0"/>
              </a:rPr>
              <a:t>: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fr-FR" sz="22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</a:t>
            </a:r>
            <a:r>
              <a:rPr lang="fr-FR" sz="2200" b="1" i="1" dirty="0" err="1" smtClean="0">
                <a:solidFill>
                  <a:srgbClr val="3333FF"/>
                </a:solidFill>
                <a:latin typeface="Times New Roman" pitchFamily="18" charset="0"/>
              </a:rPr>
              <a:t>ilmu</a:t>
            </a:r>
            <a:r>
              <a:rPr lang="fr-FR" sz="2200" b="1" i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fr-FR" sz="2200" b="1" i="1" dirty="0" err="1" smtClean="0">
                <a:solidFill>
                  <a:srgbClr val="3333FF"/>
                </a:solidFill>
                <a:latin typeface="Times New Roman" pitchFamily="18" charset="0"/>
              </a:rPr>
              <a:t>pengetahuan</a:t>
            </a:r>
            <a:r>
              <a:rPr lang="fr-FR" sz="2200" b="1" i="1" dirty="0" smtClean="0">
                <a:solidFill>
                  <a:srgbClr val="3333FF"/>
                </a:solidFill>
                <a:latin typeface="Times New Roman" pitchFamily="18" charset="0"/>
              </a:rPr>
              <a:t>, </a:t>
            </a:r>
            <a:r>
              <a:rPr lang="fr-FR" sz="2200" b="1" i="1" dirty="0" err="1" smtClean="0">
                <a:solidFill>
                  <a:srgbClr val="3333FF"/>
                </a:solidFill>
                <a:latin typeface="Times New Roman" pitchFamily="18" charset="0"/>
              </a:rPr>
              <a:t>merubah</a:t>
            </a:r>
            <a:r>
              <a:rPr lang="fr-FR" sz="2200" b="1" i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fr-FR" sz="2200" b="1" i="1" dirty="0" err="1" smtClean="0">
                <a:solidFill>
                  <a:srgbClr val="3333FF"/>
                </a:solidFill>
                <a:latin typeface="Times New Roman" pitchFamily="18" charset="0"/>
              </a:rPr>
              <a:t>pola</a:t>
            </a:r>
            <a:r>
              <a:rPr lang="fr-FR" sz="2200" b="1" i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fr-FR" sz="2200" b="1" i="1" dirty="0" err="1" smtClean="0">
                <a:solidFill>
                  <a:srgbClr val="3333FF"/>
                </a:solidFill>
                <a:latin typeface="Times New Roman" pitchFamily="18" charset="0"/>
              </a:rPr>
              <a:t>hidup</a:t>
            </a:r>
            <a:r>
              <a:rPr lang="fr-FR" sz="2200" b="1" i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fr-FR" sz="2200" b="1" i="1" dirty="0" err="1" smtClean="0">
                <a:solidFill>
                  <a:srgbClr val="3333FF"/>
                </a:solidFill>
                <a:latin typeface="Times New Roman" pitchFamily="18" charset="0"/>
              </a:rPr>
              <a:t>manusia</a:t>
            </a:r>
            <a:r>
              <a:rPr lang="fr-FR" sz="2200" b="1" i="1" dirty="0" smtClean="0">
                <a:solidFill>
                  <a:srgbClr val="3333FF"/>
                </a:solidFill>
                <a:latin typeface="Times New Roman" pitchFamily="18" charset="0"/>
              </a:rPr>
              <a:t> dan </a:t>
            </a:r>
            <a:r>
              <a:rPr lang="fr-FR" sz="2200" b="1" i="1" dirty="0" err="1" smtClean="0">
                <a:solidFill>
                  <a:srgbClr val="3333FF"/>
                </a:solidFill>
                <a:latin typeface="Times New Roman" pitchFamily="18" charset="0"/>
              </a:rPr>
              <a:t>struktur</a:t>
            </a:r>
            <a:r>
              <a:rPr lang="fr-FR" sz="2200" b="1" i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fr-FR" sz="2200" b="1" i="1" dirty="0" err="1" smtClean="0">
                <a:solidFill>
                  <a:srgbClr val="3333FF"/>
                </a:solidFill>
                <a:latin typeface="Times New Roman" pitchFamily="18" charset="0"/>
              </a:rPr>
              <a:t>sosial</a:t>
            </a:r>
            <a:r>
              <a:rPr lang="fr-FR" sz="2200" b="1" i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fr-FR" sz="2200" b="1" i="1" dirty="0" err="1" smtClean="0">
                <a:solidFill>
                  <a:srgbClr val="3333FF"/>
                </a:solidFill>
                <a:latin typeface="Times New Roman" pitchFamily="18" charset="0"/>
              </a:rPr>
              <a:t>secara</a:t>
            </a:r>
            <a:r>
              <a:rPr lang="fr-FR" sz="2200" b="1" i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fr-FR" sz="2200" b="1" i="1" dirty="0" err="1" smtClean="0">
                <a:solidFill>
                  <a:srgbClr val="3333FF"/>
                </a:solidFill>
                <a:latin typeface="Times New Roman" pitchFamily="18" charset="0"/>
              </a:rPr>
              <a:t>keseluruhan</a:t>
            </a:r>
            <a:r>
              <a:rPr lang="fr-FR" sz="2200" b="1" i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fr-FR" sz="2200" dirty="0" smtClean="0">
                <a:latin typeface="Arial" charset="0"/>
              </a:rPr>
              <a:t>dan </a:t>
            </a:r>
            <a:r>
              <a:rPr lang="fr-FR" sz="2200" dirty="0" err="1" smtClean="0">
                <a:latin typeface="Arial" charset="0"/>
              </a:rPr>
              <a:t>sebaliknya</a:t>
            </a:r>
            <a:endParaRPr lang="fr-FR" sz="2200" dirty="0" smtClean="0">
              <a:latin typeface="Arial" charset="0"/>
            </a:endParaRPr>
          </a:p>
        </p:txBody>
      </p:sp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67000"/>
            <a:ext cx="3657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343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dirty="0" smtClean="0">
                <a:solidFill>
                  <a:srgbClr val="0070C0"/>
                </a:solidFill>
              </a:rPr>
              <a:t>TEKNOLOGI &amp; MASYARAKAT</a:t>
            </a:r>
          </a:p>
        </p:txBody>
      </p:sp>
      <p:sp>
        <p:nvSpPr>
          <p:cNvPr id="2457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 smtClean="0">
                <a:solidFill>
                  <a:schemeClr val="bg1"/>
                </a:solidFill>
                <a:latin typeface="Arial Unicode MS" pitchFamily="34" charset="-128"/>
              </a:rPr>
              <a:t>Kuliah 2 - Evolusi dan Teknologi</a:t>
            </a: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349756A-9DB4-4D68-933E-296BDEA7CC2F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23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143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371600"/>
            <a:ext cx="7424738" cy="4621213"/>
          </a:xfrm>
        </p:spPr>
        <p:txBody>
          <a:bodyPr/>
          <a:lstStyle/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fr-FR" sz="2400" dirty="0" err="1" smtClean="0">
                <a:latin typeface="Arial" charset="0"/>
              </a:rPr>
              <a:t>Hubungan</a:t>
            </a:r>
            <a:r>
              <a:rPr lang="fr-FR" sz="2400" dirty="0" smtClean="0">
                <a:latin typeface="Arial" charset="0"/>
              </a:rPr>
              <a:t> </a:t>
            </a:r>
            <a:r>
              <a:rPr lang="fr-FR" sz="2400" dirty="0" err="1" smtClean="0">
                <a:latin typeface="Arial" charset="0"/>
              </a:rPr>
              <a:t>teknologi</a:t>
            </a:r>
            <a:r>
              <a:rPr lang="fr-FR" sz="2400" dirty="0" smtClean="0">
                <a:latin typeface="Arial" charset="0"/>
              </a:rPr>
              <a:t> dan </a:t>
            </a:r>
            <a:r>
              <a:rPr lang="fr-FR" sz="2400" dirty="0" err="1" smtClean="0">
                <a:latin typeface="Arial" charset="0"/>
              </a:rPr>
              <a:t>masyarakat</a:t>
            </a:r>
            <a:r>
              <a:rPr lang="fr-FR" sz="2400" dirty="0" smtClean="0">
                <a:latin typeface="Arial" charset="0"/>
              </a:rPr>
              <a:t>: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fr-FR" sz="22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</a:t>
            </a:r>
            <a:r>
              <a:rPr lang="fr-FR" sz="2200" dirty="0" err="1" smtClean="0">
                <a:latin typeface="Arial" charset="0"/>
              </a:rPr>
              <a:t>Sistim</a:t>
            </a:r>
            <a:r>
              <a:rPr lang="fr-FR" sz="2200" dirty="0" smtClean="0">
                <a:latin typeface="Arial" charset="0"/>
              </a:rPr>
              <a:t> </a:t>
            </a:r>
            <a:r>
              <a:rPr lang="fr-FR" sz="2200" dirty="0" err="1" smtClean="0">
                <a:latin typeface="Arial" charset="0"/>
              </a:rPr>
              <a:t>Pendidikan</a:t>
            </a:r>
            <a:r>
              <a:rPr lang="fr-FR" sz="2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</a:t>
            </a:r>
            <a:r>
              <a:rPr lang="fr-FR" sz="2200" dirty="0" err="1" smtClean="0">
                <a:latin typeface="Arial" charset="0"/>
              </a:rPr>
              <a:t>Sistem</a:t>
            </a:r>
            <a:r>
              <a:rPr lang="fr-FR" sz="2200" dirty="0" smtClean="0">
                <a:latin typeface="Arial" charset="0"/>
              </a:rPr>
              <a:t> </a:t>
            </a:r>
            <a:r>
              <a:rPr lang="fr-FR" sz="2200" dirty="0" err="1" smtClean="0">
                <a:latin typeface="Arial" charset="0"/>
              </a:rPr>
              <a:t>Nilai</a:t>
            </a:r>
            <a:r>
              <a:rPr lang="fr-FR" sz="2200" dirty="0" smtClean="0">
                <a:latin typeface="Arial" charset="0"/>
              </a:rPr>
              <a:t>, </a:t>
            </a:r>
            <a:r>
              <a:rPr lang="fr-FR" sz="2200" dirty="0" err="1" smtClean="0">
                <a:latin typeface="Arial" charset="0"/>
              </a:rPr>
              <a:t>Ilmu</a:t>
            </a:r>
            <a:r>
              <a:rPr lang="fr-FR" sz="2200" dirty="0" smtClean="0">
                <a:latin typeface="Arial" charset="0"/>
              </a:rPr>
              <a:t> </a:t>
            </a:r>
            <a:r>
              <a:rPr lang="fr-FR" sz="2200" dirty="0" err="1" smtClean="0">
                <a:latin typeface="Arial" charset="0"/>
              </a:rPr>
              <a:t>Pengetahuan</a:t>
            </a:r>
            <a:r>
              <a:rPr lang="fr-FR" sz="2200" dirty="0" smtClean="0">
                <a:latin typeface="Arial" charset="0"/>
              </a:rPr>
              <a:t>, </a:t>
            </a:r>
            <a:r>
              <a:rPr lang="fr-FR" sz="2200" b="1" i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Kebijakan</a:t>
            </a:r>
            <a:r>
              <a:rPr lang="fr-FR" sz="22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fr-FR" sz="2200" b="1" i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Industri</a:t>
            </a:r>
            <a:endParaRPr lang="fr-FR" sz="2200" b="1" i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43200"/>
            <a:ext cx="5638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689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smtClean="0"/>
              <a:t>DEFINISI TEKNOLOGI</a:t>
            </a:r>
          </a:p>
        </p:txBody>
      </p:sp>
      <p:sp>
        <p:nvSpPr>
          <p:cNvPr id="2560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 smtClean="0">
                <a:solidFill>
                  <a:schemeClr val="bg1"/>
                </a:solidFill>
                <a:latin typeface="Arial Unicode MS" pitchFamily="34" charset="-128"/>
              </a:rPr>
              <a:t>Kuliah 2 - Evolusi dan Teknologi</a:t>
            </a: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59F163D-6BC1-46D4-9398-321913CEFA2B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24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184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752600"/>
            <a:ext cx="7467600" cy="4343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PEMAHAMAN TEKNOLOGI</a:t>
            </a:r>
            <a:r>
              <a:rPr lang="en-US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3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</a:t>
            </a:r>
            <a:r>
              <a:rPr lang="en-US" sz="2400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u="sng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Teknologi</a:t>
            </a:r>
            <a:r>
              <a:rPr lang="en-US" sz="2400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u="sng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sebagai</a:t>
            </a:r>
            <a:r>
              <a:rPr lang="en-US" sz="2400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u="sng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barang</a:t>
            </a:r>
            <a:r>
              <a:rPr lang="en-US" sz="2400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u="sng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buatan</a:t>
            </a:r>
            <a:r>
              <a:rPr lang="en-US" sz="2400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u="sng" dirty="0" smtClean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Ragam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teknologi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a.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Alat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80000"/>
              </a:lnSpc>
              <a:buSzPct val="75000"/>
              <a:buFont typeface="Wingdings" pitchFamily="2" charset="2"/>
              <a:buBlip>
                <a:blip r:embed="rId3"/>
              </a:buBlip>
              <a:defRPr/>
            </a:pP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Barang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buatan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yg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digunakan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untuk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membantu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pekerjaan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manusia</a:t>
            </a: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80000"/>
              </a:lnSpc>
              <a:buSzPct val="75000"/>
              <a:buFont typeface="Wingdings" pitchFamily="2" charset="2"/>
              <a:buBlip>
                <a:blip r:embed="rId3"/>
              </a:buBlip>
              <a:defRPr/>
            </a:pP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Sumber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tenaga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tenaga</a:t>
            </a: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otot</a:t>
            </a: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manusia</a:t>
            </a: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 eaLnBrk="1" hangingPunct="1">
              <a:lnSpc>
                <a:spcPct val="80000"/>
              </a:lnSpc>
              <a:buSzPct val="75000"/>
              <a:buFont typeface="Wingdings" pitchFamily="2" charset="2"/>
              <a:buBlip>
                <a:blip r:embed="rId3"/>
              </a:buBlip>
              <a:defRPr/>
            </a:pP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Kendali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manusia</a:t>
            </a: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 eaLnBrk="1" hangingPunct="1">
              <a:lnSpc>
                <a:spcPct val="80000"/>
              </a:lnSpc>
              <a:buSzPct val="75000"/>
              <a:buFont typeface="Wingdings" pitchFamily="2" charset="2"/>
              <a:buBlip>
                <a:blip r:embed="rId3"/>
              </a:buBlip>
              <a:defRPr/>
            </a:pP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Sumber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informasi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manusia</a:t>
            </a:r>
            <a:endParaRPr lang="fr-FR" sz="18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6348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smtClean="0"/>
              <a:t>DEFINISI TEKNOLOGI</a:t>
            </a:r>
          </a:p>
        </p:txBody>
      </p:sp>
      <p:sp>
        <p:nvSpPr>
          <p:cNvPr id="2662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 smtClean="0">
                <a:solidFill>
                  <a:schemeClr val="bg1"/>
                </a:solidFill>
                <a:latin typeface="Arial Unicode MS" pitchFamily="34" charset="-128"/>
              </a:rPr>
              <a:t>Kuliah 2 - Evolusi dan Teknologi</a:t>
            </a: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DD5F239-563B-4219-BDCD-4AF5541B0F45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25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194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524000"/>
            <a:ext cx="7696200" cy="4495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40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</a:t>
            </a:r>
            <a:r>
              <a:rPr lang="en-US" sz="2400" u="sng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Teknologi sebagai barang buatan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5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b. Mesin: suatu sistem peralatan dengan:</a:t>
            </a:r>
          </a:p>
          <a:p>
            <a:pPr eaLnBrk="1" hangingPunct="1">
              <a:defRPr/>
            </a:pPr>
            <a:endParaRPr lang="en-US" sz="2400" b="1" smtClean="0"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buSzPct val="75000"/>
              <a:buFont typeface="Wingdings" pitchFamily="2" charset="2"/>
              <a:buBlip>
                <a:blip r:embed="rId3"/>
              </a:buBlip>
              <a:defRPr/>
            </a:pPr>
            <a:r>
              <a:rPr lang="en-US" sz="2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Sumber tenaga: </a:t>
            </a:r>
          </a:p>
          <a:p>
            <a:pPr lvl="2" eaLnBrk="1" hangingPunct="1">
              <a:buSzPct val="75000"/>
              <a:buFont typeface="Wingdings" pitchFamily="2" charset="2"/>
              <a:buBlip>
                <a:blip r:embed="rId3"/>
              </a:buBlip>
              <a:defRPr/>
            </a:pPr>
            <a:r>
              <a:rPr lang="en-U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tenaga non-manusia: </a:t>
            </a:r>
            <a:r>
              <a:rPr lang="en-US" sz="1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hewan, tenaga alam (angin, arus air)</a:t>
            </a:r>
          </a:p>
          <a:p>
            <a:pPr lvl="2" eaLnBrk="1" hangingPunct="1">
              <a:buSzPct val="75000"/>
              <a:buFont typeface="Wingdings" pitchFamily="2" charset="2"/>
              <a:buBlip>
                <a:blip r:embed="rId3"/>
              </a:buBlip>
              <a:defRPr/>
            </a:pPr>
            <a:r>
              <a:rPr lang="en-U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tenaga hasil konversi sumber daya alam: </a:t>
            </a:r>
            <a:r>
              <a:rPr lang="en-US" sz="1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tenaga uap air, listrik </a:t>
            </a:r>
          </a:p>
          <a:p>
            <a:pPr lvl="1" eaLnBrk="1" hangingPunct="1">
              <a:buSzPct val="75000"/>
              <a:buFont typeface="Wingdings" pitchFamily="2" charset="2"/>
              <a:buBlip>
                <a:blip r:embed="rId3"/>
              </a:buBlip>
              <a:defRPr/>
            </a:pPr>
            <a:r>
              <a:rPr lang="en-US" sz="2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Kendali: </a:t>
            </a:r>
            <a:r>
              <a:rPr lang="en-US" sz="1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manusia </a:t>
            </a:r>
          </a:p>
          <a:p>
            <a:pPr lvl="1" eaLnBrk="1" hangingPunct="1">
              <a:buSzPct val="75000"/>
              <a:buFont typeface="Wingdings" pitchFamily="2" charset="2"/>
              <a:buBlip>
                <a:blip r:embed="rId3"/>
              </a:buBlip>
              <a:defRPr/>
            </a:pPr>
            <a:r>
              <a:rPr lang="en-US" sz="2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Sumber informasi: </a:t>
            </a:r>
            <a:r>
              <a:rPr lang="en-US" sz="1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manusia </a:t>
            </a:r>
            <a:endParaRPr lang="fr-FR" sz="18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7805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smtClean="0"/>
              <a:t>DEFINISI TEKNOLOGI</a:t>
            </a:r>
          </a:p>
        </p:txBody>
      </p:sp>
      <p:sp>
        <p:nvSpPr>
          <p:cNvPr id="2765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 smtClean="0">
                <a:solidFill>
                  <a:schemeClr val="bg1"/>
                </a:solidFill>
                <a:latin typeface="Arial Unicode MS" pitchFamily="34" charset="-128"/>
              </a:rPr>
              <a:t>Kuliah 2 - Evolusi dan Teknologi</a:t>
            </a: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36C37D2-BD32-47D7-A17E-AD3069AA0797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26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205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66800" y="1524000"/>
            <a:ext cx="74676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</a:t>
            </a:r>
            <a:r>
              <a:rPr lang="en-US" sz="2400" u="sng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Teknologi sebagai barang buatan </a:t>
            </a:r>
          </a:p>
          <a:p>
            <a:pPr eaLnBrk="1" hangingPunct="1">
              <a:defRPr/>
            </a:pPr>
            <a:endParaRPr lang="en-US" sz="2400" u="sng" smtClean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c. Automaton:</a:t>
            </a:r>
          </a:p>
          <a:p>
            <a:pPr lvl="1" eaLnBrk="1" hangingPunct="1">
              <a:defRPr/>
            </a:pPr>
            <a:endParaRPr lang="en-US" b="1" smtClean="0"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buSzPct val="75000"/>
              <a:buFont typeface="Wingdings" pitchFamily="2" charset="2"/>
              <a:buBlip>
                <a:blip r:embed="rId3"/>
              </a:buBlip>
              <a:defRPr/>
            </a:pPr>
            <a:r>
              <a:rPr lang="en-US" sz="2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Perlengkapan teknologi yang paling tinggi ragamnya </a:t>
            </a:r>
          </a:p>
          <a:p>
            <a:pPr lvl="1" eaLnBrk="1" hangingPunct="1">
              <a:buSzPct val="75000"/>
              <a:buFont typeface="Wingdings" pitchFamily="2" charset="2"/>
              <a:buBlip>
                <a:blip r:embed="rId3"/>
              </a:buBlip>
              <a:defRPr/>
            </a:pPr>
            <a:r>
              <a:rPr lang="en-US" sz="2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Perlengkapan otomatis yg menggantikan fungsi pengendalian oleh manusia </a:t>
            </a:r>
          </a:p>
          <a:p>
            <a:pPr lvl="1" eaLnBrk="1" hangingPunct="1">
              <a:buSzPct val="75000"/>
              <a:buFont typeface="Wingdings" pitchFamily="2" charset="2"/>
              <a:buBlip>
                <a:blip r:embed="rId3"/>
              </a:buBlip>
              <a:defRPr/>
            </a:pPr>
            <a:r>
              <a:rPr lang="en-US" sz="2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Sumber tenaga penggerak: umumnya tenaga hasil konversi</a:t>
            </a:r>
            <a:endParaRPr lang="fr-FR" sz="20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0293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smtClean="0"/>
              <a:t>DEFINISI TEKNOLOGI</a:t>
            </a:r>
          </a:p>
        </p:txBody>
      </p:sp>
      <p:sp>
        <p:nvSpPr>
          <p:cNvPr id="2867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 smtClean="0">
                <a:solidFill>
                  <a:schemeClr val="bg1"/>
                </a:solidFill>
                <a:latin typeface="Arial Unicode MS" pitchFamily="34" charset="-128"/>
              </a:rPr>
              <a:t>Kuliah 2 - Evolusi dan Teknologi</a:t>
            </a: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8C023C7-C6E4-4E2B-82A7-772BF79ADAF0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27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215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676400"/>
            <a:ext cx="77724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PEMAHAMAN TEKNOLOGI</a:t>
            </a:r>
            <a:r>
              <a:rPr lang="en-US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9900"/>
                </a:solidFill>
                <a:latin typeface="Arial" charset="0"/>
              </a:rPr>
              <a:t>2.</a:t>
            </a:r>
            <a:r>
              <a:rPr lang="en-US" sz="2400" u="sng" dirty="0" smtClean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sz="2400" u="sng" dirty="0" err="1" smtClean="0">
                <a:solidFill>
                  <a:srgbClr val="009900"/>
                </a:solidFill>
                <a:latin typeface="Arial" charset="0"/>
              </a:rPr>
              <a:t>Teknologi</a:t>
            </a:r>
            <a:r>
              <a:rPr lang="en-US" sz="2400" u="sng" dirty="0" smtClean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sz="2400" u="sng" dirty="0" err="1" smtClean="0">
                <a:solidFill>
                  <a:srgbClr val="009900"/>
                </a:solidFill>
                <a:latin typeface="Arial" charset="0"/>
              </a:rPr>
              <a:t>sebagai</a:t>
            </a:r>
            <a:r>
              <a:rPr lang="en-US" sz="2400" u="sng" dirty="0" smtClean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sz="2400" u="sng" dirty="0" err="1" smtClean="0">
                <a:solidFill>
                  <a:srgbClr val="009900"/>
                </a:solidFill>
                <a:latin typeface="Arial" charset="0"/>
              </a:rPr>
              <a:t>kegiatan</a:t>
            </a:r>
            <a:r>
              <a:rPr lang="en-US" sz="2400" u="sng" dirty="0" smtClean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sz="2400" u="sng" dirty="0" err="1" smtClean="0">
                <a:solidFill>
                  <a:srgbClr val="009900"/>
                </a:solidFill>
                <a:latin typeface="Arial" charset="0"/>
              </a:rPr>
              <a:t>manusia</a:t>
            </a:r>
            <a:r>
              <a:rPr lang="en-US" sz="2400" u="sng" dirty="0" smtClean="0">
                <a:solidFill>
                  <a:srgbClr val="009900"/>
                </a:solidFill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u="sng" dirty="0" smtClean="0">
              <a:solidFill>
                <a:srgbClr val="009900"/>
              </a:solidFill>
              <a:latin typeface="Arial" charset="0"/>
            </a:endParaRPr>
          </a:p>
          <a:p>
            <a:pPr lvl="1" eaLnBrk="1" hangingPunct="1">
              <a:buSzPct val="75000"/>
              <a:buFont typeface="Wingdings" pitchFamily="2" charset="2"/>
              <a:buBlip>
                <a:blip r:embed="rId3"/>
              </a:buBlip>
              <a:defRPr/>
            </a:pPr>
            <a:r>
              <a:rPr lang="en-US" sz="2000" dirty="0" err="1" smtClean="0">
                <a:latin typeface="Arial" charset="0"/>
              </a:rPr>
              <a:t>Teknologi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sebagai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kegiatan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manusia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mencakup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kegiatan</a:t>
            </a:r>
            <a:r>
              <a:rPr lang="en-US" sz="2000" dirty="0" smtClean="0">
                <a:latin typeface="Arial" charset="0"/>
              </a:rPr>
              <a:t> yang </a:t>
            </a:r>
            <a:r>
              <a:rPr lang="en-US" sz="2000" dirty="0" err="1" smtClean="0">
                <a:latin typeface="Arial" charset="0"/>
              </a:rPr>
              <a:t>bercirikan</a:t>
            </a:r>
            <a:r>
              <a:rPr lang="en-US" sz="2000" dirty="0" smtClean="0">
                <a:latin typeface="Arial" charset="0"/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  <a:latin typeface="Arial" charset="0"/>
              </a:rPr>
              <a:t>efisiensi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charset="0"/>
              </a:rPr>
              <a:t>dan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charset="0"/>
              </a:rPr>
              <a:t>mempunyai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charset="0"/>
              </a:rPr>
              <a:t>tujuan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lvl="1" eaLnBrk="1" hangingPunct="1">
              <a:buSzPct val="75000"/>
              <a:buFont typeface="Wingdings" pitchFamily="2" charset="2"/>
              <a:buBlip>
                <a:blip r:embed="rId3"/>
              </a:buBlip>
              <a:defRPr/>
            </a:pPr>
            <a:endParaRPr lang="en-US" sz="20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 eaLnBrk="1" hangingPunct="1">
              <a:buSzPct val="75000"/>
              <a:buFont typeface="Wingdings" pitchFamily="2" charset="2"/>
              <a:buBlip>
                <a:blip r:embed="rId3"/>
              </a:buBlip>
              <a:defRPr/>
            </a:pPr>
            <a:r>
              <a:rPr lang="en-US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Efisiensi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konsepsi</a:t>
            </a:r>
            <a:r>
              <a:rPr lang="en-US" sz="2000" dirty="0" smtClean="0">
                <a:latin typeface="Arial" charset="0"/>
              </a:rPr>
              <a:t> yang </a:t>
            </a:r>
            <a:r>
              <a:rPr lang="en-US" sz="2000" dirty="0" err="1" smtClean="0">
                <a:latin typeface="Arial" charset="0"/>
              </a:rPr>
              <a:t>menunjukan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perbandingan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terbaik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antara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kerja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dengan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hasilnya</a:t>
            </a:r>
            <a:r>
              <a:rPr lang="en-US" sz="2000" dirty="0" smtClean="0">
                <a:latin typeface="Arial" charset="0"/>
              </a:rPr>
              <a:t> (output &amp; input) </a:t>
            </a:r>
          </a:p>
          <a:p>
            <a:pPr lvl="1" eaLnBrk="1" hangingPunct="1">
              <a:buSzPct val="75000"/>
              <a:buFont typeface="Wingdings" pitchFamily="2" charset="2"/>
              <a:buBlip>
                <a:blip r:embed="rId3"/>
              </a:buBlip>
              <a:defRPr/>
            </a:pPr>
            <a:endParaRPr lang="en-US" sz="2000" dirty="0" smtClean="0">
              <a:latin typeface="Arial" charset="0"/>
            </a:endParaRPr>
          </a:p>
          <a:p>
            <a:pPr lvl="1" eaLnBrk="1" hangingPunct="1">
              <a:buSzPct val="75000"/>
              <a:buFont typeface="Wingdings" pitchFamily="2" charset="2"/>
              <a:buBlip>
                <a:blip r:embed="rId3"/>
              </a:buBlip>
              <a:defRPr/>
            </a:pPr>
            <a:r>
              <a:rPr lang="en-US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Mempunyai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tujuan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untuk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memenuhi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kebutuhan</a:t>
            </a:r>
            <a:r>
              <a:rPr lang="en-US" sz="2000" dirty="0" smtClean="0">
                <a:latin typeface="Arial" charset="0"/>
              </a:rPr>
              <a:t>, </a:t>
            </a:r>
            <a:r>
              <a:rPr lang="en-US" sz="2000" dirty="0" err="1" smtClean="0">
                <a:latin typeface="Arial" charset="0"/>
              </a:rPr>
              <a:t>memecahkan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masalah</a:t>
            </a:r>
            <a:r>
              <a:rPr lang="en-US" sz="2000" dirty="0" smtClean="0">
                <a:latin typeface="Arial" charset="0"/>
              </a:rPr>
              <a:t>, </a:t>
            </a:r>
            <a:r>
              <a:rPr lang="en-US" sz="2000" dirty="0" err="1" smtClean="0">
                <a:latin typeface="Arial" charset="0"/>
              </a:rPr>
              <a:t>atau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mengatasi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kesulitan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tertentu</a:t>
            </a:r>
            <a:endParaRPr lang="fr-FR" sz="20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260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1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smtClean="0"/>
              <a:t>DEFINISI TEKNOLOGI</a:t>
            </a:r>
          </a:p>
        </p:txBody>
      </p:sp>
      <p:sp>
        <p:nvSpPr>
          <p:cNvPr id="2969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 smtClean="0">
                <a:solidFill>
                  <a:schemeClr val="bg1"/>
                </a:solidFill>
                <a:latin typeface="Arial Unicode MS" pitchFamily="34" charset="-128"/>
              </a:rPr>
              <a:t>Kuliah 2 - Evolusi dan Teknologi</a:t>
            </a: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7ED3119-F8F8-4AB4-9F7A-9A75F1963FF5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28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225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828800"/>
            <a:ext cx="76200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</a:t>
            </a:r>
            <a:r>
              <a:rPr lang="en-US" sz="2400" u="sng" dirty="0" smtClean="0">
                <a:solidFill>
                  <a:srgbClr val="00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u="sng" dirty="0" err="1" smtClean="0">
                <a:solidFill>
                  <a:srgbClr val="00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Teknologi</a:t>
            </a:r>
            <a:r>
              <a:rPr lang="en-US" sz="2400" u="sng" dirty="0" smtClean="0">
                <a:solidFill>
                  <a:srgbClr val="00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u="sng" dirty="0" err="1" smtClean="0">
                <a:solidFill>
                  <a:srgbClr val="00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sebagai</a:t>
            </a:r>
            <a:r>
              <a:rPr lang="en-US" sz="2400" u="sng" dirty="0" smtClean="0">
                <a:solidFill>
                  <a:srgbClr val="00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u="sng" dirty="0" err="1" smtClean="0">
                <a:solidFill>
                  <a:srgbClr val="00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kegiatan</a:t>
            </a:r>
            <a:r>
              <a:rPr lang="en-US" sz="2400" u="sng" dirty="0" smtClean="0">
                <a:solidFill>
                  <a:srgbClr val="00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u="sng" dirty="0" err="1" smtClean="0">
                <a:solidFill>
                  <a:srgbClr val="00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manusia</a:t>
            </a:r>
            <a:r>
              <a:rPr lang="en-US" sz="2400" u="sng" dirty="0" smtClean="0">
                <a:solidFill>
                  <a:srgbClr val="00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u="sng" dirty="0" smtClean="0">
              <a:solidFill>
                <a:srgbClr val="0099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2400" b="1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Teknik</a:t>
            </a:r>
            <a:r>
              <a:rPr lang="en-US" sz="2400" b="1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>
              <a:solidFill>
                <a:srgbClr val="66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SzPct val="65000"/>
              <a:defRPr/>
            </a:pP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Tercakup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dalam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kegiatan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teknologi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meliputi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cara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langkah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metode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rutin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prosedur</a:t>
            </a:r>
            <a:endPara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SzPct val="65000"/>
              <a:defRPr/>
            </a:pPr>
            <a:endPara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SzPct val="65000"/>
              <a:defRPr/>
            </a:pP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Merupakan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perpaduan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cara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langkah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tepat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telah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terpolakan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secara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baik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untuk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melakukan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sesuatu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kegiatan</a:t>
            </a:r>
            <a:endParaRPr lang="fr-FR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888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smtClean="0"/>
              <a:t>DEFINISI TEKNOLOGI</a:t>
            </a:r>
          </a:p>
        </p:txBody>
      </p:sp>
      <p:sp>
        <p:nvSpPr>
          <p:cNvPr id="3072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 smtClean="0">
                <a:solidFill>
                  <a:schemeClr val="bg1"/>
                </a:solidFill>
                <a:latin typeface="Arial Unicode MS" pitchFamily="34" charset="-128"/>
              </a:rPr>
              <a:t>Kuliah 2 - Evolusi dan Teknologi</a:t>
            </a: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6C9C0FE-803F-4065-AA99-F4F9AA813D85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29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235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90600" y="1752600"/>
            <a:ext cx="7543800" cy="44196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</a:t>
            </a:r>
            <a:r>
              <a:rPr lang="en-US" sz="2400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u="sng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Teknologi</a:t>
            </a:r>
            <a:r>
              <a:rPr lang="en-US" sz="2400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u="sng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sebagai</a:t>
            </a:r>
            <a:r>
              <a:rPr lang="en-US" sz="2400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u="sng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kegiatan</a:t>
            </a:r>
            <a:r>
              <a:rPr lang="en-US" sz="2400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u="sng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manusia</a:t>
            </a:r>
            <a:r>
              <a:rPr lang="en-US" sz="2400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eaLnBrk="1" hangingPunct="1">
              <a:defRPr/>
            </a:pP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Contoh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Teknik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memasang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paku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pada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tembok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defRPr/>
            </a:pP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Pegang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paku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jari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telunjuk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jempol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kiri</a:t>
            </a:r>
            <a:endPara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buSzPct val="65000"/>
              <a:buFont typeface="Wingdings" pitchFamily="2" charset="2"/>
              <a:buBlip>
                <a:blip r:embed="rId3"/>
              </a:buBlip>
              <a:defRPr/>
            </a:pPr>
            <a:endPara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Tempelkan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ujung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paku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pada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tembok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sesuai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ketinggian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diinginkan</a:t>
            </a:r>
            <a:endPara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buSzPct val="65000"/>
              <a:buFont typeface="Wingdings" pitchFamily="2" charset="2"/>
              <a:buBlip>
                <a:blip r:embed="rId3"/>
              </a:buBlip>
              <a:defRPr/>
            </a:pPr>
            <a:endPara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Pukul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paku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palu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dipegang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tangan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kanan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secara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ritmis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sehingga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paku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masuk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dalam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tembok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sedalam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diinginkan</a:t>
            </a:r>
            <a:endParaRPr lang="fr-FR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7584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666699"/>
                </a:solidFill>
              </a:rPr>
              <a:t>EVOLUSI DAN TEKNOLOGI</a:t>
            </a:r>
          </a:p>
        </p:txBody>
      </p:sp>
      <p:sp>
        <p:nvSpPr>
          <p:cNvPr id="512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 smtClean="0">
                <a:solidFill>
                  <a:schemeClr val="bg1"/>
                </a:solidFill>
                <a:latin typeface="Arial Unicode MS" pitchFamily="34" charset="-128"/>
              </a:rPr>
              <a:t>Kuliah 2 - Evolusi dan Teknologi</a:t>
            </a:r>
          </a:p>
        </p:txBody>
      </p:sp>
      <p:sp>
        <p:nvSpPr>
          <p:cNvPr id="512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A275139-ED9C-4FDA-A27A-8EE55046B9F1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3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2549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905000"/>
            <a:ext cx="7924800" cy="4572000"/>
          </a:xfrm>
        </p:spPr>
        <p:txBody>
          <a:bodyPr>
            <a:normAutofit fontScale="92500" lnSpcReduction="10000"/>
          </a:bodyPr>
          <a:lstStyle/>
          <a:p>
            <a:pPr marL="271463" indent="-271463" eaLnBrk="1" hangingPunct="1">
              <a:lnSpc>
                <a:spcPct val="90000"/>
              </a:lnSpc>
              <a:buSzTx/>
              <a:buFont typeface="Wingdings" pitchFamily="2" charset="2"/>
              <a:buBlip>
                <a:blip r:embed="rId3"/>
              </a:buBlip>
              <a:defRPr/>
            </a:pPr>
            <a:r>
              <a:rPr lang="fr-FR" sz="2400" b="1" i="1" u="sng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Materi</a:t>
            </a:r>
            <a:r>
              <a:rPr lang="fr-FR" sz="2400" b="1" i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fr-FR" sz="2400" b="1" i="1" u="sng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Kuliah</a:t>
            </a:r>
            <a:r>
              <a:rPr lang="fr-FR" sz="2400" b="1" i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</a:p>
          <a:p>
            <a:pPr marL="271463" indent="-271463" eaLnBrk="1" hangingPunct="1">
              <a:lnSpc>
                <a:spcPct val="90000"/>
              </a:lnSpc>
              <a:buSzTx/>
              <a:buFont typeface="Wingdings" pitchFamily="2" charset="2"/>
              <a:buBlip>
                <a:blip r:embed="rId3"/>
              </a:buBlip>
              <a:defRPr/>
            </a:pPr>
            <a:endParaRPr lang="fr-FR" sz="2200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450850" lvl="1" indent="0" eaLnBrk="1" hangingPunct="1">
              <a:lnSpc>
                <a:spcPct val="110000"/>
              </a:lnSpc>
              <a:buSzTx/>
              <a:buFont typeface="Wingdings" pitchFamily="2" charset="2"/>
              <a:buBlip>
                <a:blip r:embed="rId3"/>
              </a:buBlip>
              <a:defRPr/>
            </a:pPr>
            <a:r>
              <a:rPr lang="fr-FR" sz="2200" dirty="0" smtClean="0">
                <a:latin typeface="Arial" charset="0"/>
              </a:rPr>
              <a:t> 	</a:t>
            </a:r>
            <a:r>
              <a:rPr lang="fr-FR" sz="2200" dirty="0" err="1" smtClean="0">
                <a:latin typeface="Arial" charset="0"/>
              </a:rPr>
              <a:t>Perubahan</a:t>
            </a:r>
            <a:r>
              <a:rPr lang="fr-FR" sz="2200" dirty="0" smtClean="0">
                <a:latin typeface="Arial" charset="0"/>
              </a:rPr>
              <a:t> </a:t>
            </a:r>
            <a:r>
              <a:rPr lang="fr-FR" sz="2200" dirty="0" err="1" smtClean="0">
                <a:latin typeface="Arial" charset="0"/>
              </a:rPr>
              <a:t>Masyarakat</a:t>
            </a:r>
            <a:r>
              <a:rPr lang="fr-FR" sz="2200" dirty="0" smtClean="0">
                <a:latin typeface="Arial" charset="0"/>
              </a:rPr>
              <a:t> &amp; </a:t>
            </a:r>
            <a:r>
              <a:rPr lang="fr-FR" sz="2200" dirty="0" err="1" smtClean="0">
                <a:latin typeface="Arial" charset="0"/>
              </a:rPr>
              <a:t>Perkembangan</a:t>
            </a:r>
            <a:r>
              <a:rPr lang="fr-FR" sz="2200" dirty="0" smtClean="0">
                <a:latin typeface="Arial" charset="0"/>
              </a:rPr>
              <a:t> </a:t>
            </a:r>
            <a:r>
              <a:rPr lang="fr-FR" sz="2200" dirty="0" err="1" smtClean="0">
                <a:latin typeface="Arial" charset="0"/>
              </a:rPr>
              <a:t>Teknologi</a:t>
            </a:r>
            <a:r>
              <a:rPr lang="fr-FR" sz="2200" dirty="0" smtClean="0">
                <a:latin typeface="Arial" charset="0"/>
              </a:rPr>
              <a:t>:     	</a:t>
            </a:r>
            <a:r>
              <a:rPr lang="fr-FR" sz="2000" dirty="0" err="1" smtClean="0">
                <a:latin typeface="Arial" charset="0"/>
              </a:rPr>
              <a:t>Toffler</a:t>
            </a:r>
            <a:r>
              <a:rPr lang="fr-FR" sz="2000" dirty="0" smtClean="0">
                <a:latin typeface="Arial" charset="0"/>
              </a:rPr>
              <a:t> Dan Rostow</a:t>
            </a:r>
          </a:p>
          <a:p>
            <a:pPr marL="450850" lvl="1" indent="0" eaLnBrk="1" hangingPunct="1">
              <a:lnSpc>
                <a:spcPct val="110000"/>
              </a:lnSpc>
              <a:buSzTx/>
              <a:buFont typeface="Wingdings" pitchFamily="2" charset="2"/>
              <a:buBlip>
                <a:blip r:embed="rId3"/>
              </a:buBlip>
              <a:defRPr/>
            </a:pPr>
            <a:r>
              <a:rPr lang="fr-FR" sz="2200" dirty="0" smtClean="0">
                <a:latin typeface="Arial" charset="0"/>
              </a:rPr>
              <a:t> 	</a:t>
            </a:r>
            <a:r>
              <a:rPr lang="fr-FR" sz="2200" dirty="0" err="1" smtClean="0">
                <a:latin typeface="Arial" charset="0"/>
              </a:rPr>
              <a:t>Pemetaan</a:t>
            </a:r>
            <a:r>
              <a:rPr lang="fr-FR" sz="2200" dirty="0" smtClean="0">
                <a:latin typeface="Arial" charset="0"/>
              </a:rPr>
              <a:t> </a:t>
            </a:r>
            <a:r>
              <a:rPr lang="fr-FR" sz="2200" dirty="0" err="1" smtClean="0">
                <a:latin typeface="Arial" charset="0"/>
              </a:rPr>
              <a:t>Perubahan</a:t>
            </a:r>
            <a:r>
              <a:rPr lang="fr-FR" sz="2200" dirty="0" smtClean="0">
                <a:latin typeface="Arial" charset="0"/>
              </a:rPr>
              <a:t> </a:t>
            </a:r>
            <a:r>
              <a:rPr lang="fr-FR" sz="2200" dirty="0" err="1" smtClean="0">
                <a:latin typeface="Arial" charset="0"/>
              </a:rPr>
              <a:t>Masyarakat</a:t>
            </a:r>
            <a:r>
              <a:rPr lang="fr-FR" sz="2200" dirty="0" smtClean="0">
                <a:latin typeface="Arial" charset="0"/>
              </a:rPr>
              <a:t> dan </a:t>
            </a:r>
            <a:r>
              <a:rPr lang="fr-FR" sz="2200" dirty="0" err="1" smtClean="0">
                <a:latin typeface="Arial" charset="0"/>
              </a:rPr>
              <a:t>Perkembangan</a:t>
            </a:r>
            <a:r>
              <a:rPr lang="fr-FR" sz="2200" dirty="0" smtClean="0">
                <a:latin typeface="Arial" charset="0"/>
              </a:rPr>
              <a:t> 	</a:t>
            </a:r>
            <a:r>
              <a:rPr lang="fr-FR" sz="2200" dirty="0" err="1" smtClean="0">
                <a:latin typeface="Arial" charset="0"/>
              </a:rPr>
              <a:t>Teknologi</a:t>
            </a:r>
            <a:endParaRPr lang="fr-FR" sz="2200" dirty="0" smtClean="0">
              <a:latin typeface="Arial" charset="0"/>
            </a:endParaRPr>
          </a:p>
          <a:p>
            <a:pPr marL="450850" lvl="1" indent="0" eaLnBrk="1" hangingPunct="1">
              <a:lnSpc>
                <a:spcPct val="110000"/>
              </a:lnSpc>
              <a:buSzTx/>
              <a:buFont typeface="Wingdings" pitchFamily="2" charset="2"/>
              <a:buBlip>
                <a:blip r:embed="rId3"/>
              </a:buBlip>
              <a:defRPr/>
            </a:pPr>
            <a:r>
              <a:rPr lang="fr-FR" sz="2200" dirty="0" smtClean="0">
                <a:latin typeface="Arial" charset="0"/>
              </a:rPr>
              <a:t> 	Mata </a:t>
            </a:r>
            <a:r>
              <a:rPr lang="fr-FR" sz="2200" dirty="0" err="1" smtClean="0">
                <a:latin typeface="Arial" charset="0"/>
              </a:rPr>
              <a:t>Rantai</a:t>
            </a:r>
            <a:r>
              <a:rPr lang="fr-FR" sz="2200" dirty="0" smtClean="0">
                <a:latin typeface="Arial" charset="0"/>
              </a:rPr>
              <a:t> </a:t>
            </a:r>
            <a:r>
              <a:rPr lang="fr-FR" sz="2200" dirty="0" err="1" smtClean="0">
                <a:latin typeface="Arial" charset="0"/>
              </a:rPr>
              <a:t>Perubahan</a:t>
            </a:r>
            <a:r>
              <a:rPr lang="fr-FR" sz="2200" dirty="0" smtClean="0">
                <a:latin typeface="Arial" charset="0"/>
              </a:rPr>
              <a:t> </a:t>
            </a:r>
            <a:r>
              <a:rPr lang="fr-FR" sz="2200" dirty="0" err="1" smtClean="0">
                <a:latin typeface="Arial" charset="0"/>
              </a:rPr>
              <a:t>Teknologi</a:t>
            </a:r>
            <a:endParaRPr lang="fr-FR" sz="2200" dirty="0" smtClean="0">
              <a:latin typeface="Arial" charset="0"/>
            </a:endParaRPr>
          </a:p>
          <a:p>
            <a:pPr marL="450850" lvl="1" indent="0" eaLnBrk="1" hangingPunct="1">
              <a:lnSpc>
                <a:spcPct val="110000"/>
              </a:lnSpc>
              <a:buSzTx/>
              <a:buFont typeface="Wingdings" pitchFamily="2" charset="2"/>
              <a:buBlip>
                <a:blip r:embed="rId3"/>
              </a:buBlip>
              <a:defRPr/>
            </a:pPr>
            <a:r>
              <a:rPr lang="fr-FR" sz="2200" dirty="0" smtClean="0">
                <a:latin typeface="Arial" charset="0"/>
              </a:rPr>
              <a:t> 	</a:t>
            </a:r>
            <a:r>
              <a:rPr lang="fr-FR" sz="2200" dirty="0" err="1" smtClean="0">
                <a:latin typeface="Arial" charset="0"/>
              </a:rPr>
              <a:t>Teknologi</a:t>
            </a:r>
            <a:r>
              <a:rPr lang="fr-FR" sz="2200" dirty="0" smtClean="0">
                <a:latin typeface="Arial" charset="0"/>
              </a:rPr>
              <a:t> &amp; </a:t>
            </a:r>
            <a:r>
              <a:rPr lang="fr-FR" sz="2200" dirty="0" err="1" smtClean="0">
                <a:latin typeface="Arial" charset="0"/>
              </a:rPr>
              <a:t>Masyarakat</a:t>
            </a:r>
            <a:endParaRPr lang="fr-FR" sz="2200" dirty="0" smtClean="0">
              <a:latin typeface="Arial" charset="0"/>
            </a:endParaRPr>
          </a:p>
          <a:p>
            <a:pPr marL="450850" lvl="1" indent="0" eaLnBrk="1" hangingPunct="1">
              <a:lnSpc>
                <a:spcPct val="110000"/>
              </a:lnSpc>
              <a:buSzTx/>
              <a:buFont typeface="Wingdings" pitchFamily="2" charset="2"/>
              <a:buBlip>
                <a:blip r:embed="rId3"/>
              </a:buBlip>
              <a:defRPr/>
            </a:pPr>
            <a:r>
              <a:rPr lang="fr-FR" sz="2200" dirty="0" smtClean="0">
                <a:latin typeface="Arial" charset="0"/>
              </a:rPr>
              <a:t> 	</a:t>
            </a:r>
            <a:r>
              <a:rPr lang="fr-FR" sz="2200" dirty="0" err="1" smtClean="0">
                <a:latin typeface="Arial" charset="0"/>
              </a:rPr>
              <a:t>Definisi</a:t>
            </a:r>
            <a:r>
              <a:rPr lang="fr-FR" sz="2200" dirty="0" smtClean="0">
                <a:latin typeface="Arial" charset="0"/>
              </a:rPr>
              <a:t> </a:t>
            </a:r>
            <a:r>
              <a:rPr lang="fr-FR" sz="2200" dirty="0" err="1" smtClean="0">
                <a:latin typeface="Arial" charset="0"/>
              </a:rPr>
              <a:t>Teknologi</a:t>
            </a:r>
            <a:r>
              <a:rPr lang="fr-FR" sz="2200" dirty="0" smtClean="0">
                <a:latin typeface="Arial" charset="0"/>
              </a:rPr>
              <a:t>:</a:t>
            </a:r>
          </a:p>
          <a:p>
            <a:pPr lvl="3" eaLnBrk="1" hangingPunct="1">
              <a:lnSpc>
                <a:spcPct val="110000"/>
              </a:lnSpc>
              <a:buSzTx/>
              <a:buFont typeface="Wingdings" pitchFamily="2" charset="2"/>
              <a:buBlip>
                <a:blip r:embed="rId3"/>
              </a:buBlip>
              <a:defRPr/>
            </a:pPr>
            <a:r>
              <a:rPr lang="en-US" dirty="0" err="1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Teknologi</a:t>
            </a:r>
            <a:r>
              <a:rPr lang="en-US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Sebagai</a:t>
            </a:r>
            <a:r>
              <a:rPr lang="en-US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Barang</a:t>
            </a:r>
            <a:r>
              <a:rPr lang="en-US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Buatan</a:t>
            </a:r>
            <a:endParaRPr lang="en-US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lvl="3" eaLnBrk="1" hangingPunct="1">
              <a:lnSpc>
                <a:spcPct val="110000"/>
              </a:lnSpc>
              <a:buSzTx/>
              <a:buFont typeface="Wingdings" pitchFamily="2" charset="2"/>
              <a:buBlip>
                <a:blip r:embed="rId3"/>
              </a:buBlip>
              <a:defRPr/>
            </a:pPr>
            <a:r>
              <a:rPr lang="en-US" dirty="0" err="1" smtClean="0">
                <a:latin typeface="Arial" charset="0"/>
              </a:rPr>
              <a:t>Teknologi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Sebagai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Kegiatan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Manusia</a:t>
            </a:r>
            <a:endParaRPr lang="en-US" dirty="0" smtClean="0">
              <a:latin typeface="Arial" charset="0"/>
            </a:endParaRPr>
          </a:p>
          <a:p>
            <a:pPr lvl="3" eaLnBrk="1" hangingPunct="1">
              <a:lnSpc>
                <a:spcPct val="110000"/>
              </a:lnSpc>
              <a:buSzTx/>
              <a:buFont typeface="Wingdings" pitchFamily="2" charset="2"/>
              <a:buBlip>
                <a:blip r:embed="rId3"/>
              </a:buBlip>
              <a:defRPr/>
            </a:pPr>
            <a:r>
              <a:rPr lang="en-US" dirty="0" err="1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Teknologi</a:t>
            </a:r>
            <a:r>
              <a:rPr lang="en-US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Sebagai</a:t>
            </a:r>
            <a:r>
              <a:rPr lang="en-US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Kumpulan </a:t>
            </a:r>
            <a:r>
              <a:rPr lang="en-US" dirty="0" err="1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Pengetahuan</a:t>
            </a:r>
            <a:endParaRPr lang="en-US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858838" lvl="2" eaLnBrk="1" hangingPunct="1">
              <a:lnSpc>
                <a:spcPct val="110000"/>
              </a:lnSpc>
              <a:buSzTx/>
              <a:buFont typeface="Wingdings" pitchFamily="2" charset="2"/>
              <a:buBlip>
                <a:blip r:embed="rId3"/>
              </a:buBlip>
              <a:defRPr/>
            </a:pPr>
            <a:r>
              <a:rPr lang="fr-FR" dirty="0" smtClean="0">
                <a:latin typeface="Arial" charset="0"/>
              </a:rPr>
              <a:t> </a:t>
            </a:r>
            <a:r>
              <a:rPr lang="fr-FR" dirty="0" err="1" smtClean="0">
                <a:latin typeface="Arial" charset="0"/>
              </a:rPr>
              <a:t>Siklus</a:t>
            </a:r>
            <a:r>
              <a:rPr lang="fr-FR" dirty="0" smtClean="0">
                <a:latin typeface="Arial" charset="0"/>
              </a:rPr>
              <a:t> </a:t>
            </a:r>
            <a:r>
              <a:rPr lang="fr-FR" dirty="0" err="1" smtClean="0">
                <a:latin typeface="Arial" charset="0"/>
              </a:rPr>
              <a:t>Hidup</a:t>
            </a:r>
            <a:r>
              <a:rPr lang="fr-FR" dirty="0" smtClean="0">
                <a:latin typeface="Arial" charset="0"/>
              </a:rPr>
              <a:t> </a:t>
            </a:r>
            <a:r>
              <a:rPr lang="fr-FR" dirty="0" err="1" smtClean="0">
                <a:latin typeface="Arial" charset="0"/>
              </a:rPr>
              <a:t>Teknologi</a:t>
            </a:r>
            <a:endParaRPr lang="fr-FR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12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smtClean="0"/>
              <a:t>DEFINISI TEKNOLOGI</a:t>
            </a:r>
          </a:p>
        </p:txBody>
      </p:sp>
      <p:sp>
        <p:nvSpPr>
          <p:cNvPr id="3174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 smtClean="0">
                <a:solidFill>
                  <a:schemeClr val="bg1"/>
                </a:solidFill>
                <a:latin typeface="Arial Unicode MS" pitchFamily="34" charset="-128"/>
              </a:rPr>
              <a:t>Kuliah 2 - Evolusi dan Teknologi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C717088-4385-4F94-9176-363B3FA99F97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30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246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0" y="1219200"/>
            <a:ext cx="7707313" cy="47037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r-FR" sz="24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PEMAHAMAN TEKNOLOGI</a:t>
            </a:r>
            <a:r>
              <a:rPr lang="en-US" sz="24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b="1" smtClean="0"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>
                <a:solidFill>
                  <a:srgbClr val="00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</a:t>
            </a:r>
            <a:r>
              <a:rPr lang="en-US" sz="2400" u="sng" smtClean="0">
                <a:solidFill>
                  <a:srgbClr val="00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Teknologi sebagai Kumpulan Pengetahuan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en-US" sz="2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Teknologi = kumpulan pengetahuan</a:t>
            </a:r>
          </a:p>
          <a:p>
            <a:pPr lvl="1" eaLnBrk="1" hangingPunct="1">
              <a:buSzPct val="65000"/>
              <a:buFont typeface="Wingdings" pitchFamily="2" charset="2"/>
              <a:buBlip>
                <a:blip r:embed="rId3"/>
              </a:buBlip>
              <a:defRPr/>
            </a:pPr>
            <a:endParaRPr lang="en-US" sz="20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en-US" sz="2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Definisi awal (abad XVIII), teknologi:</a:t>
            </a:r>
          </a:p>
          <a:p>
            <a:pPr lvl="2" eaLnBrk="1" hangingPunct="1"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en-US" sz="1800" smtClean="0">
                <a:latin typeface="Arial" charset="0"/>
              </a:rPr>
              <a:t>Tekhnologia (Greek) </a:t>
            </a:r>
            <a:r>
              <a:rPr lang="en-US" sz="1800" smtClean="0">
                <a:latin typeface="Arial" charset="0"/>
                <a:sym typeface="Wingdings" pitchFamily="2" charset="2"/>
              </a:rPr>
              <a:t> </a:t>
            </a:r>
            <a:r>
              <a:rPr lang="en-US" b="1" i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Techné</a:t>
            </a:r>
            <a:r>
              <a:rPr lang="en-US" sz="1800" smtClean="0">
                <a:latin typeface="Arial" charset="0"/>
              </a:rPr>
              <a:t> = art or skill, </a:t>
            </a:r>
            <a:r>
              <a:rPr lang="en-US" b="1" i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Logos</a:t>
            </a:r>
            <a:r>
              <a:rPr lang="en-US" sz="1800" smtClean="0">
                <a:latin typeface="Arial" charset="0"/>
              </a:rPr>
              <a:t> = science or study</a:t>
            </a:r>
            <a:r>
              <a:rPr lang="en-US" sz="18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2" eaLnBrk="1" hangingPunct="1"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en-US" sz="18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Branch of knowledge that deals with industrial art</a:t>
            </a:r>
          </a:p>
          <a:p>
            <a:pPr lvl="2" eaLnBrk="1" hangingPunct="1"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en-US" sz="18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Systematic knowledge &amp; its application to industrial processes</a:t>
            </a:r>
            <a:endParaRPr lang="fr-FR" sz="180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7135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smtClean="0"/>
              <a:t>DEFINISI TEKNOLOGI</a:t>
            </a:r>
          </a:p>
        </p:txBody>
      </p:sp>
      <p:sp>
        <p:nvSpPr>
          <p:cNvPr id="3277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 smtClean="0">
                <a:solidFill>
                  <a:schemeClr val="bg1"/>
                </a:solidFill>
                <a:latin typeface="Arial Unicode MS" pitchFamily="34" charset="-128"/>
              </a:rPr>
              <a:t>Kuliah 2 - Evolusi dan Teknologi</a:t>
            </a: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8B19F83-CE4E-439C-A56A-0F5B95C7A209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31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256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371600"/>
            <a:ext cx="76962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smtClean="0">
                <a:solidFill>
                  <a:srgbClr val="00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</a:t>
            </a:r>
            <a:r>
              <a:rPr lang="en-US" sz="2400" u="sng" smtClean="0">
                <a:solidFill>
                  <a:srgbClr val="00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Teknologi sebagai Kumpulan Pengetahuan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smtClean="0">
              <a:latin typeface="Arial" charset="0"/>
            </a:endParaRPr>
          </a:p>
          <a:p>
            <a:pPr eaLnBrk="1" hangingPunct="1"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en-US" sz="2000" smtClean="0">
                <a:latin typeface="Arial" charset="0"/>
              </a:rPr>
              <a:t>Sekumpulan </a:t>
            </a:r>
            <a:r>
              <a:rPr lang="en-US" sz="24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pengetahuan ilmiah, mesin, perkakas</a:t>
            </a:r>
            <a:r>
              <a:rPr lang="en-US" sz="2000" smtClean="0">
                <a:latin typeface="Arial" charset="0"/>
              </a:rPr>
              <a:t> serta </a:t>
            </a:r>
            <a:r>
              <a:rPr lang="en-US" sz="20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kemampuan organisasi produksi</a:t>
            </a:r>
            <a:r>
              <a:rPr lang="en-US" sz="2000" smtClean="0">
                <a:latin typeface="Arial" charset="0"/>
              </a:rPr>
              <a:t> yang dikelola secara sistematik &amp; efektif (Judet &amp; Perrin, 1971)</a:t>
            </a:r>
          </a:p>
          <a:p>
            <a:pPr eaLnBrk="1" hangingPunct="1">
              <a:buSzPct val="65000"/>
              <a:buFont typeface="Wingdings" pitchFamily="2" charset="2"/>
              <a:buBlip>
                <a:blip r:embed="rId3"/>
              </a:buBlip>
              <a:defRPr/>
            </a:pPr>
            <a:endParaRPr lang="en-US" sz="2000" smtClean="0">
              <a:latin typeface="Arial" charset="0"/>
            </a:endParaRPr>
          </a:p>
          <a:p>
            <a:pPr eaLnBrk="1" hangingPunct="1"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en-US" sz="2000" smtClean="0">
                <a:latin typeface="Arial" charset="0"/>
              </a:rPr>
              <a:t>Technology is the totality of </a:t>
            </a:r>
            <a:r>
              <a:rPr lang="en-US" sz="24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goods, tools, processes, methods, techniques, procedures and service</a:t>
            </a:r>
            <a:r>
              <a:rPr lang="en-US" sz="2000" smtClean="0">
                <a:latin typeface="Arial" charset="0"/>
              </a:rPr>
              <a:t> that are invented and put into some practical use (Bayraktar, 1992)</a:t>
            </a:r>
            <a:endParaRPr lang="fr-FR" sz="2000" smtClean="0">
              <a:latin typeface="Arial" charset="0"/>
            </a:endParaRPr>
          </a:p>
          <a:p>
            <a:pPr eaLnBrk="1" hangingPunct="1">
              <a:buSzPct val="65000"/>
              <a:buFont typeface="Wingdings" pitchFamily="2" charset="2"/>
              <a:buBlip>
                <a:blip r:embed="rId3"/>
              </a:buBlip>
              <a:defRPr/>
            </a:pPr>
            <a:endParaRPr lang="en-US" sz="2000" smtClean="0">
              <a:latin typeface="Arial" charset="0"/>
            </a:endParaRPr>
          </a:p>
          <a:p>
            <a:pPr eaLnBrk="1" hangingPunct="1"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en-US" sz="2000" smtClean="0">
                <a:latin typeface="Arial" charset="0"/>
              </a:rPr>
              <a:t>Technology is knowledge: knowledge of </a:t>
            </a:r>
            <a:r>
              <a:rPr lang="en-US" sz="24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how to make things</a:t>
            </a:r>
            <a:r>
              <a:rPr lang="en-US" sz="2000" smtClean="0">
                <a:latin typeface="Arial" charset="0"/>
              </a:rPr>
              <a:t> &amp; of </a:t>
            </a:r>
            <a:r>
              <a:rPr lang="en-US" sz="24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how to do things</a:t>
            </a:r>
          </a:p>
        </p:txBody>
      </p:sp>
    </p:spTree>
    <p:extLst>
      <p:ext uri="{BB962C8B-B14F-4D97-AF65-F5344CB8AC3E}">
        <p14:creationId xmlns:p14="http://schemas.microsoft.com/office/powerpoint/2010/main" val="128780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smtClean="0"/>
              <a:t>DEFINISI TEKNOLOGI</a:t>
            </a:r>
          </a:p>
        </p:txBody>
      </p:sp>
      <p:sp>
        <p:nvSpPr>
          <p:cNvPr id="3379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 smtClean="0">
                <a:solidFill>
                  <a:schemeClr val="bg1"/>
                </a:solidFill>
                <a:latin typeface="Arial Unicode MS" pitchFamily="34" charset="-128"/>
              </a:rPr>
              <a:t>Kuliah 2 - Evolusi dan Teknologi</a:t>
            </a: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415CA81-0F64-4DE1-8E1D-9D204B7FA1F0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32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266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143000"/>
            <a:ext cx="7772400" cy="518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>
                <a:solidFill>
                  <a:srgbClr val="00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</a:t>
            </a:r>
            <a:r>
              <a:rPr lang="en-US" sz="2400" u="sng" smtClean="0">
                <a:solidFill>
                  <a:srgbClr val="00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Teknologi sebagai Kumpulan Pengetahuan</a:t>
            </a:r>
            <a:r>
              <a:rPr lang="en-US" sz="2000" smtClean="0">
                <a:latin typeface="Arial" charset="0"/>
              </a:rPr>
              <a:t> </a:t>
            </a:r>
          </a:p>
          <a:p>
            <a:pPr eaLnBrk="1" hangingPunct="1">
              <a:defRPr/>
            </a:pPr>
            <a:endParaRPr lang="en-US" sz="2000" smtClean="0">
              <a:latin typeface="Arial" charset="0"/>
            </a:endParaRPr>
          </a:p>
          <a:p>
            <a:pPr eaLnBrk="1" hangingPunct="1"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en-US" sz="2000" smtClean="0">
                <a:latin typeface="Arial" charset="0"/>
              </a:rPr>
              <a:t>Technology is any systemized </a:t>
            </a:r>
            <a:r>
              <a:rPr lang="en-US" sz="24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practical knowledge</a:t>
            </a:r>
            <a:r>
              <a:rPr lang="en-US" sz="2000" smtClean="0">
                <a:latin typeface="Arial" charset="0"/>
              </a:rPr>
              <a:t>, based on experimentation and/or scientific theory, which enhances the capacity of society to produce goods &amp; services &amp; which is embodied in </a:t>
            </a:r>
            <a:r>
              <a:rPr lang="en-US" sz="24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productive skills, organization, or machinery</a:t>
            </a:r>
          </a:p>
          <a:p>
            <a:pPr eaLnBrk="1" hangingPunct="1">
              <a:buSzPct val="65000"/>
              <a:buFont typeface="Wingdings" pitchFamily="2" charset="2"/>
              <a:buBlip>
                <a:blip r:embed="rId3"/>
              </a:buBlip>
              <a:defRPr/>
            </a:pPr>
            <a:endParaRPr lang="en-US" sz="2400" b="1" i="1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1" hangingPunct="1"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en-US" sz="2000" smtClean="0">
                <a:latin typeface="Arial" charset="0"/>
              </a:rPr>
              <a:t>Technology includes whatever it takes to convert resources into products and services (Gaynor, 1992)</a:t>
            </a:r>
          </a:p>
          <a:p>
            <a:pPr eaLnBrk="1" hangingPunct="1">
              <a:buSzPct val="65000"/>
              <a:buFont typeface="Wingdings" pitchFamily="2" charset="2"/>
              <a:buBlip>
                <a:blip r:embed="rId3"/>
              </a:buBlip>
              <a:defRPr/>
            </a:pPr>
            <a:endParaRPr lang="en-US" sz="2000" smtClean="0">
              <a:latin typeface="Arial" charset="0"/>
            </a:endParaRPr>
          </a:p>
          <a:p>
            <a:pPr eaLnBrk="1" hangingPunct="1"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fr-FR" sz="2000" smtClean="0">
                <a:latin typeface="Arial" charset="0"/>
              </a:rPr>
              <a:t>All the </a:t>
            </a:r>
            <a:r>
              <a:rPr lang="fr-FR" sz="24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knowledge, products, processes, tools, methods &amp; system</a:t>
            </a:r>
            <a:r>
              <a:rPr lang="fr-FR" sz="2000" smtClean="0">
                <a:latin typeface="Arial" charset="0"/>
              </a:rPr>
              <a:t> employed in the creation of goods or in providing services </a:t>
            </a:r>
            <a:r>
              <a:rPr lang="en-US" sz="2000" smtClean="0">
                <a:latin typeface="Arial" charset="0"/>
              </a:rPr>
              <a:t>(Khalil, 2002)</a:t>
            </a:r>
          </a:p>
        </p:txBody>
      </p:sp>
    </p:spTree>
    <p:extLst>
      <p:ext uri="{BB962C8B-B14F-4D97-AF65-F5344CB8AC3E}">
        <p14:creationId xmlns:p14="http://schemas.microsoft.com/office/powerpoint/2010/main" val="2662642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smtClean="0"/>
              <a:t>DEFINISI TEKNOLOGI</a:t>
            </a:r>
          </a:p>
        </p:txBody>
      </p:sp>
      <p:sp>
        <p:nvSpPr>
          <p:cNvPr id="3481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 smtClean="0">
                <a:solidFill>
                  <a:schemeClr val="bg1"/>
                </a:solidFill>
                <a:latin typeface="Arial Unicode MS" pitchFamily="34" charset="-128"/>
              </a:rPr>
              <a:t>Kuliah 2 - Evolusi dan Teknologi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98C78E0-D3BB-406E-B23D-D698BFE1F102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33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297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143000"/>
            <a:ext cx="7772400" cy="518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>
                <a:solidFill>
                  <a:srgbClr val="00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</a:t>
            </a:r>
            <a:r>
              <a:rPr lang="en-US" sz="2400" u="sng" smtClean="0">
                <a:solidFill>
                  <a:srgbClr val="00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Teknologi sebagai Kumpulan Pengetahuan</a:t>
            </a:r>
            <a:r>
              <a:rPr lang="en-US" sz="2000" smtClean="0">
                <a:latin typeface="Arial" charset="0"/>
              </a:rPr>
              <a:t> </a:t>
            </a:r>
          </a:p>
          <a:p>
            <a:pPr eaLnBrk="1" hangingPunct="1">
              <a:defRPr/>
            </a:pPr>
            <a:endParaRPr lang="en-US" sz="2000" smtClean="0">
              <a:latin typeface="Arial" charset="0"/>
            </a:endParaRPr>
          </a:p>
          <a:p>
            <a:pPr eaLnBrk="1" hangingPunct="1"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en-US" sz="2200" b="1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UNCTAD:</a:t>
            </a:r>
          </a:p>
          <a:p>
            <a:pPr lvl="1" eaLnBrk="1" hangingPunct="1"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en-US" b="1" i="1" u="sng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Teknologi:</a:t>
            </a:r>
            <a:r>
              <a:rPr lang="en-US" sz="2200" smtClean="0">
                <a:latin typeface="Arial" charset="0"/>
                <a:cs typeface="Times New Roman" pitchFamily="18" charset="0"/>
              </a:rPr>
              <a:t> suatu input produksi yang penting &amp; dapat diperjual-belikan di pasar dunia sebagai suatu </a:t>
            </a:r>
            <a:r>
              <a:rPr lang="en-US" b="1" i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komoditi:</a:t>
            </a:r>
          </a:p>
          <a:p>
            <a:pPr lvl="1" eaLnBrk="1" hangingPunct="1">
              <a:buSzPct val="65000"/>
              <a:buFont typeface="Wingdings" pitchFamily="2" charset="2"/>
              <a:buBlip>
                <a:blip r:embed="rId3"/>
              </a:buBlip>
              <a:defRPr/>
            </a:pPr>
            <a:endParaRPr lang="en-US" sz="2200" smtClean="0">
              <a:latin typeface="Arial" charset="0"/>
              <a:cs typeface="Times New Roman" pitchFamily="18" charset="0"/>
            </a:endParaRPr>
          </a:p>
          <a:p>
            <a:pPr lvl="2" eaLnBrk="1" hangingPunct="1">
              <a:lnSpc>
                <a:spcPct val="120000"/>
              </a:lnSpc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en-US" smtClean="0">
                <a:latin typeface="Arial" charset="0"/>
                <a:cs typeface="Times New Roman" pitchFamily="18" charset="0"/>
              </a:rPr>
              <a:t>a) Barang modal (investasi)</a:t>
            </a:r>
          </a:p>
          <a:p>
            <a:pPr lvl="2" eaLnBrk="1" hangingPunct="1">
              <a:lnSpc>
                <a:spcPct val="120000"/>
              </a:lnSpc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en-US" smtClean="0">
                <a:latin typeface="Arial" charset="0"/>
                <a:cs typeface="Times New Roman" pitchFamily="18" charset="0"/>
              </a:rPr>
              <a:t>b) Tenaga kerja manusia </a:t>
            </a:r>
            <a:r>
              <a:rPr lang="en-US" smtClean="0">
                <a:latin typeface="Arial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mtClean="0">
                <a:latin typeface="Arial" charset="0"/>
                <a:cs typeface="Times New Roman" pitchFamily="18" charset="0"/>
              </a:rPr>
              <a:t>tenaga terampil - spesialisasi sangat tinggi)</a:t>
            </a:r>
          </a:p>
          <a:p>
            <a:pPr lvl="2" eaLnBrk="1" hangingPunct="1">
              <a:lnSpc>
                <a:spcPct val="120000"/>
              </a:lnSpc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en-US" smtClean="0">
                <a:latin typeface="Arial" charset="0"/>
                <a:cs typeface="Times New Roman" pitchFamily="18" charset="0"/>
              </a:rPr>
              <a:t>c) Informasi (sifat teknis atau komersial: pasar, hak cipta, dijual)</a:t>
            </a:r>
            <a:endParaRPr lang="fr-FR" smtClean="0"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68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smtClean="0"/>
              <a:t>DEFINISI TEKNOLOGI</a:t>
            </a:r>
          </a:p>
        </p:txBody>
      </p:sp>
      <p:sp>
        <p:nvSpPr>
          <p:cNvPr id="3584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 smtClean="0">
                <a:solidFill>
                  <a:schemeClr val="bg1"/>
                </a:solidFill>
                <a:latin typeface="Arial Unicode MS" pitchFamily="34" charset="-128"/>
              </a:rPr>
              <a:t>Kuliah 2 - Evolusi dan Teknologi</a:t>
            </a: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3C862BF-5D3E-49FA-BBD3-4EA20A1BE0E5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34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307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143000"/>
            <a:ext cx="7772400" cy="518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>
                <a:solidFill>
                  <a:srgbClr val="0099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3.</a:t>
            </a:r>
            <a:r>
              <a:rPr lang="en-US" sz="2400" u="sng" smtClean="0">
                <a:solidFill>
                  <a:srgbClr val="0099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Teknologi sebagai Kumpulan Pengetahuan</a:t>
            </a:r>
            <a:r>
              <a:rPr lang="en-US" sz="2400" smtClean="0">
                <a:latin typeface="Arial" charset="0"/>
              </a:rPr>
              <a:t> </a:t>
            </a:r>
          </a:p>
          <a:p>
            <a:pPr eaLnBrk="1" hangingPunct="1">
              <a:defRPr/>
            </a:pPr>
            <a:endParaRPr lang="en-US" sz="2400" smtClean="0">
              <a:latin typeface="Arial" charset="0"/>
            </a:endParaRPr>
          </a:p>
          <a:p>
            <a:pPr eaLnBrk="1" hangingPunct="1"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en-US" sz="2400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Sandrett:</a:t>
            </a:r>
          </a:p>
          <a:p>
            <a:pPr lvl="1" eaLnBrk="1" hangingPunct="1"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en-US" b="1" i="1" u="sng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Teknologi:</a:t>
            </a:r>
            <a:r>
              <a:rPr lang="en-US" sz="22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Suatu pengaturan yang berisikan atas tiga elemen atau komponen teknologi (paket):</a:t>
            </a:r>
          </a:p>
          <a:p>
            <a:pPr eaLnBrk="1" hangingPunct="1">
              <a:buSzPct val="65000"/>
              <a:buFont typeface="Wingdings" pitchFamily="2" charset="2"/>
              <a:buBlip>
                <a:blip r:embed="rId3"/>
              </a:buBlip>
              <a:defRPr/>
            </a:pPr>
            <a:endParaRPr lang="en-US" sz="22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2" eaLnBrk="1" hangingPunct="1">
              <a:lnSpc>
                <a:spcPct val="120000"/>
              </a:lnSpc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en-US" sz="22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Elemen material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mesin, peralatan, bahan baku, bahan setengah jadi, dll.</a:t>
            </a:r>
          </a:p>
          <a:p>
            <a:pPr lvl="2" eaLnBrk="1" hangingPunct="1">
              <a:lnSpc>
                <a:spcPct val="120000"/>
              </a:lnSpc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en-US" sz="22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Elemen informasi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pengetahuan tentang prosedur, keterampilan individu &amp; kolektif</a:t>
            </a:r>
          </a:p>
          <a:p>
            <a:pPr lvl="2" eaLnBrk="1" hangingPunct="1">
              <a:lnSpc>
                <a:spcPct val="120000"/>
              </a:lnSpc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en-US" sz="22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Elemen organisasi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organisasi produksi, jabatan, situasi kerja &amp; koordinasi</a:t>
            </a:r>
            <a:endParaRPr lang="fr-FR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501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smtClean="0"/>
              <a:t>DEFINISI TEKNOLOGI</a:t>
            </a:r>
          </a:p>
        </p:txBody>
      </p:sp>
      <p:sp>
        <p:nvSpPr>
          <p:cNvPr id="3686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 smtClean="0">
                <a:solidFill>
                  <a:schemeClr val="bg1"/>
                </a:solidFill>
                <a:latin typeface="Arial Unicode MS" pitchFamily="34" charset="-128"/>
              </a:rPr>
              <a:t>Kuliah 2 - Evolusi dan Teknologi</a:t>
            </a: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D95CC69-2E48-43C5-890B-C456E3ADF4D1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35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317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143000"/>
            <a:ext cx="7772400" cy="518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>
                <a:solidFill>
                  <a:srgbClr val="00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</a:t>
            </a:r>
            <a:r>
              <a:rPr lang="en-US" sz="2400" u="sng" smtClean="0">
                <a:solidFill>
                  <a:srgbClr val="00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Teknologi sebagai Kumpulan Pengetahuan</a:t>
            </a:r>
            <a:r>
              <a:rPr lang="en-US" sz="2000" smtClean="0">
                <a:latin typeface="Arial" charset="0"/>
              </a:rPr>
              <a:t> </a:t>
            </a:r>
          </a:p>
          <a:p>
            <a:pPr eaLnBrk="1" hangingPunct="1">
              <a:defRPr/>
            </a:pPr>
            <a:endParaRPr lang="en-US" sz="2000" smtClean="0">
              <a:latin typeface="Arial" charset="0"/>
            </a:endParaRPr>
          </a:p>
          <a:p>
            <a:pPr eaLnBrk="1" hangingPunct="1"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en-US" sz="2000" smtClean="0">
                <a:latin typeface="Arial" charset="0"/>
              </a:rPr>
              <a:t>Komponen Teknologi (Technology Altas Project, 1989):</a:t>
            </a:r>
          </a:p>
          <a:p>
            <a:pPr eaLnBrk="1" hangingPunct="1">
              <a:buSzPct val="65000"/>
              <a:buFont typeface="Wingdings" pitchFamily="2" charset="2"/>
              <a:buBlip>
                <a:blip r:embed="rId3"/>
              </a:buBlip>
              <a:defRPr/>
            </a:pPr>
            <a:endParaRPr lang="en-US" sz="2000" smtClean="0">
              <a:latin typeface="Arial" charset="0"/>
            </a:endParaRPr>
          </a:p>
          <a:p>
            <a:pPr lvl="1" eaLnBrk="1" hangingPunct="1"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en-US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Technoware</a:t>
            </a:r>
            <a:r>
              <a:rPr lang="en-US" sz="2000" smtClean="0">
                <a:latin typeface="Arial" charset="0"/>
              </a:rPr>
              <a:t> </a:t>
            </a:r>
            <a:r>
              <a:rPr lang="en-US" sz="2000" smtClean="0">
                <a:latin typeface="Arial" charset="0"/>
                <a:sym typeface="Wingdings" pitchFamily="2" charset="2"/>
              </a:rPr>
              <a:t> peralatan manual, mesin otomatis, fasilitas terintegrasi</a:t>
            </a:r>
          </a:p>
          <a:p>
            <a:pPr lvl="1" eaLnBrk="1" hangingPunct="1"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en-US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Humanware</a:t>
            </a:r>
            <a:r>
              <a:rPr lang="en-US" sz="2000" smtClean="0">
                <a:latin typeface="Arial" charset="0"/>
              </a:rPr>
              <a:t> </a:t>
            </a:r>
            <a:r>
              <a:rPr lang="en-US" sz="2000" smtClean="0">
                <a:latin typeface="Arial" charset="0"/>
                <a:sym typeface="Wingdings" pitchFamily="2" charset="2"/>
              </a:rPr>
              <a:t> </a:t>
            </a:r>
            <a:r>
              <a:rPr lang="en-US" sz="2000" smtClean="0">
                <a:latin typeface="Arial" charset="0"/>
              </a:rPr>
              <a:t>kemampuan: operasional, memproduksi, memperbaiki, adaptasi, inovasi</a:t>
            </a:r>
          </a:p>
          <a:p>
            <a:pPr lvl="1" eaLnBrk="1" hangingPunct="1"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en-US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Infoware </a:t>
            </a:r>
            <a:r>
              <a:rPr lang="en-US" sz="2000" smtClean="0">
                <a:latin typeface="Arial" charset="0"/>
                <a:sym typeface="Wingdings" pitchFamily="2" charset="2"/>
              </a:rPr>
              <a:t> menilai, menjelaskan, menggunakan fakta, melakukan klasifikasi</a:t>
            </a:r>
          </a:p>
          <a:p>
            <a:pPr lvl="1" eaLnBrk="1" hangingPunct="1"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en-US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Orgaware </a:t>
            </a:r>
            <a:r>
              <a:rPr lang="en-US" sz="2000" smtClean="0">
                <a:latin typeface="Arial" charset="0"/>
                <a:sym typeface="Wingdings" pitchFamily="2" charset="2"/>
              </a:rPr>
              <a:t> individual, kelompok, organisasi, industri, nasional</a:t>
            </a:r>
            <a:endParaRPr lang="fr-FR" sz="2000" smtClean="0">
              <a:latin typeface="Arial" charset="0"/>
              <a:sym typeface="Wingdings" pitchFamily="2" charset="2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fr-FR" sz="18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234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smtClean="0"/>
              <a:t>DEFINISI TEKNOLOGI</a:t>
            </a:r>
          </a:p>
        </p:txBody>
      </p:sp>
      <p:sp>
        <p:nvSpPr>
          <p:cNvPr id="378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 smtClean="0">
                <a:solidFill>
                  <a:schemeClr val="bg1"/>
                </a:solidFill>
                <a:latin typeface="Arial Unicode MS" pitchFamily="34" charset="-128"/>
              </a:rPr>
              <a:t>Kuliah 2 - Evolusi dan Teknologi</a:t>
            </a:r>
          </a:p>
        </p:txBody>
      </p:sp>
      <p:sp>
        <p:nvSpPr>
          <p:cNvPr id="378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2D258FB-7D0D-430C-B5B6-F32F7EF6B742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36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143000"/>
            <a:ext cx="7772400" cy="518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rgbClr val="00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</a:t>
            </a:r>
            <a:r>
              <a:rPr lang="en-US" sz="2400" u="sng" smtClean="0">
                <a:solidFill>
                  <a:srgbClr val="00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Teknologi sebagai Kumpulan Pengetahuan</a:t>
            </a:r>
            <a:r>
              <a:rPr lang="en-US" sz="2000" smtClean="0">
                <a:latin typeface="Arial" charset="0"/>
              </a:rPr>
              <a:t> </a:t>
            </a:r>
          </a:p>
          <a:p>
            <a:pPr eaLnBrk="1" hangingPunct="1"/>
            <a:endParaRPr lang="en-US" sz="2000" smtClean="0">
              <a:latin typeface="Arial" charset="0"/>
            </a:endParaRPr>
          </a:p>
          <a:p>
            <a:pPr eaLnBrk="1" hangingPunct="1">
              <a:buSzPct val="65000"/>
              <a:buFont typeface="Wingdings" pitchFamily="2" charset="2"/>
              <a:buBlip>
                <a:blip r:embed="rId3"/>
              </a:buBlip>
            </a:pPr>
            <a:r>
              <a:rPr lang="en-US" sz="2000" smtClean="0">
                <a:latin typeface="Arial" charset="0"/>
              </a:rPr>
              <a:t>Komponen Teknologi (Technology Altas Project, 1989):</a:t>
            </a:r>
          </a:p>
          <a:p>
            <a:pPr eaLnBrk="1" hangingPunct="1">
              <a:buSzPct val="65000"/>
              <a:buFont typeface="Wingdings" pitchFamily="2" charset="2"/>
              <a:buBlip>
                <a:blip r:embed="rId3"/>
              </a:buBlip>
            </a:pPr>
            <a:endParaRPr lang="en-US" sz="2000" smtClean="0">
              <a:latin typeface="Arial" charset="0"/>
            </a:endParaRPr>
          </a:p>
          <a:p>
            <a:pPr lvl="1" eaLnBrk="1" hangingPunct="1">
              <a:lnSpc>
                <a:spcPct val="80000"/>
              </a:lnSpc>
            </a:pPr>
            <a:endParaRPr lang="fr-FR" sz="1800" smtClean="0">
              <a:latin typeface="Arial" charset="0"/>
            </a:endParaRPr>
          </a:p>
        </p:txBody>
      </p:sp>
      <p:pic>
        <p:nvPicPr>
          <p:cNvPr id="37894" name="Picture 4" descr="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5867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782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smtClean="0"/>
              <a:t>TECHNOWARE: </a:t>
            </a:r>
            <a:r>
              <a:rPr lang="fr-FR" sz="2400" smtClean="0">
                <a:solidFill>
                  <a:schemeClr val="folHlink"/>
                </a:solidFill>
                <a:latin typeface="Arial" charset="0"/>
              </a:rPr>
              <a:t>MESIN MANUAL</a:t>
            </a:r>
            <a:endParaRPr lang="en-US" sz="2400" smtClean="0">
              <a:solidFill>
                <a:schemeClr val="folHlink"/>
              </a:solidFill>
              <a:latin typeface="Arial" charset="0"/>
              <a:sym typeface="Wingdings" pitchFamily="2" charset="2"/>
            </a:endParaRPr>
          </a:p>
        </p:txBody>
      </p:sp>
      <p:sp>
        <p:nvSpPr>
          <p:cNvPr id="389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 smtClean="0">
                <a:solidFill>
                  <a:schemeClr val="bg1"/>
                </a:solidFill>
                <a:latin typeface="Arial Unicode MS" pitchFamily="34" charset="-128"/>
              </a:rPr>
              <a:t>Kuliah 2 - Evolusi dan Teknologi</a:t>
            </a:r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4152E01-0DAF-4940-901F-7A459EA4D241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37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pic>
        <p:nvPicPr>
          <p:cNvPr id="38917" name="Picture 3" descr="LatheConvMo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09800"/>
            <a:ext cx="4038600" cy="2961025"/>
          </a:xfrm>
          <a:noFill/>
        </p:spPr>
      </p:pic>
      <p:pic>
        <p:nvPicPr>
          <p:cNvPr id="38918" name="Picture 4" descr="SmallDrillMod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828800"/>
            <a:ext cx="3175000" cy="3744913"/>
          </a:xfrm>
          <a:noFill/>
        </p:spPr>
      </p:pic>
    </p:spTree>
    <p:extLst>
      <p:ext uri="{BB962C8B-B14F-4D97-AF65-F5344CB8AC3E}">
        <p14:creationId xmlns:p14="http://schemas.microsoft.com/office/powerpoint/2010/main" val="21017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smtClean="0"/>
              <a:t>TECHNOWARE: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smtClean="0">
                <a:solidFill>
                  <a:schemeClr val="folHlink"/>
                </a:solidFill>
                <a:effectLst/>
                <a:latin typeface="Arial" charset="0"/>
              </a:rPr>
              <a:t>MESIN OTOMATIS</a:t>
            </a:r>
            <a:endParaRPr lang="en-US" sz="2400" smtClean="0">
              <a:solidFill>
                <a:schemeClr val="folHlink"/>
              </a:solidFill>
              <a:effectLst/>
              <a:latin typeface="Arial" charset="0"/>
              <a:sym typeface="Wingdings" pitchFamily="2" charset="2"/>
            </a:endParaRPr>
          </a:p>
        </p:txBody>
      </p:sp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 smtClean="0">
                <a:solidFill>
                  <a:schemeClr val="bg1"/>
                </a:solidFill>
                <a:latin typeface="Arial Unicode MS" pitchFamily="34" charset="-128"/>
              </a:rPr>
              <a:t>Kuliah 2 - Evolusi dan Teknologi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B176160-7C32-428A-9EF2-433F191B109A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38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pic>
        <p:nvPicPr>
          <p:cNvPr id="39941" name="Picture 3" descr="CNC Mach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619250"/>
            <a:ext cx="4283075" cy="4075113"/>
          </a:xfrm>
          <a:noFill/>
        </p:spPr>
      </p:pic>
      <p:pic>
        <p:nvPicPr>
          <p:cNvPr id="39942" name="Picture 4" descr="AjaxFront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2013" y="2128838"/>
            <a:ext cx="4283075" cy="3055937"/>
          </a:xfrm>
          <a:noFill/>
        </p:spPr>
      </p:pic>
    </p:spTree>
    <p:extLst>
      <p:ext uri="{BB962C8B-B14F-4D97-AF65-F5344CB8AC3E}">
        <p14:creationId xmlns:p14="http://schemas.microsoft.com/office/powerpoint/2010/main" val="163097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smtClean="0"/>
              <a:t>TECHNOWARE: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smtClean="0">
                <a:solidFill>
                  <a:schemeClr val="folHlink"/>
                </a:solidFill>
                <a:effectLst/>
                <a:latin typeface="Arial" charset="0"/>
              </a:rPr>
              <a:t>FASILITAS TERINTEGRASI</a:t>
            </a:r>
            <a:endParaRPr lang="en-US" sz="2400" smtClean="0">
              <a:sym typeface="Wingdings" pitchFamily="2" charset="2"/>
            </a:endParaRPr>
          </a:p>
        </p:txBody>
      </p:sp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 smtClean="0">
                <a:solidFill>
                  <a:schemeClr val="bg1"/>
                </a:solidFill>
                <a:latin typeface="Arial Unicode MS" pitchFamily="34" charset="-128"/>
              </a:rPr>
              <a:t>Kuliah 2 - Evolusi dan Teknologi</a:t>
            </a: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302BA5E-518B-43D3-A873-697C0618ACD7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39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pic>
        <p:nvPicPr>
          <p:cNvPr id="40965" name="Picture 3" descr="FLEXIBLE_MANUFACTURING2_03_FA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514600"/>
            <a:ext cx="3783724" cy="2743200"/>
          </a:xfrm>
          <a:noFill/>
        </p:spPr>
      </p:pic>
    </p:spTree>
    <p:extLst>
      <p:ext uri="{BB962C8B-B14F-4D97-AF65-F5344CB8AC3E}">
        <p14:creationId xmlns:p14="http://schemas.microsoft.com/office/powerpoint/2010/main" val="58962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Alvin </a:t>
            </a:r>
            <a:r>
              <a:rPr lang="fr-F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Toffler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:</a:t>
            </a:r>
            <a:endParaRPr lang="fr-FR" sz="28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r-F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Walt Whitman Rostow</a:t>
            </a: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</a:t>
            </a:r>
            <a:endParaRPr lang="fr-FR" sz="28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 smtClean="0">
                <a:solidFill>
                  <a:schemeClr val="bg1"/>
                </a:solidFill>
                <a:latin typeface="Arial Unicode MS" pitchFamily="34" charset="-128"/>
              </a:rPr>
              <a:t>Kuliah 2 - Evolusi dan Teknologi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347663" lvl="1" indent="-288925" eaLnBrk="1" hangingPunct="1">
              <a:buFont typeface="+mj-lt"/>
              <a:buAutoNum type="arabicPeriod"/>
              <a:defRPr/>
            </a:pPr>
            <a:r>
              <a:rPr lang="fr-FR" sz="2400" dirty="0" err="1" smtClean="0">
                <a:latin typeface="Arial" charset="0"/>
              </a:rPr>
              <a:t>Masyarakat</a:t>
            </a:r>
            <a:r>
              <a:rPr lang="fr-FR" sz="2400" dirty="0" smtClean="0">
                <a:latin typeface="Arial" charset="0"/>
              </a:rPr>
              <a:t> </a:t>
            </a:r>
            <a:r>
              <a:rPr lang="fr-FR" sz="2400" dirty="0" err="1" smtClean="0">
                <a:latin typeface="Arial" charset="0"/>
              </a:rPr>
              <a:t>pertanian</a:t>
            </a:r>
            <a:endParaRPr lang="fr-FR" sz="2400" dirty="0" smtClean="0">
              <a:latin typeface="Arial" charset="0"/>
            </a:endParaRPr>
          </a:p>
          <a:p>
            <a:pPr marL="347663" lvl="1" indent="-288925" eaLnBrk="1" hangingPunct="1">
              <a:buFont typeface="+mj-lt"/>
              <a:buAutoNum type="arabicPeriod"/>
              <a:defRPr/>
            </a:pPr>
            <a:r>
              <a:rPr lang="fr-FR" sz="2400" dirty="0" err="1">
                <a:latin typeface="Arial" charset="0"/>
              </a:rPr>
              <a:t>M</a:t>
            </a:r>
            <a:r>
              <a:rPr lang="fr-FR" sz="2400" dirty="0" err="1" smtClean="0">
                <a:latin typeface="Arial" charset="0"/>
              </a:rPr>
              <a:t>asyarakat</a:t>
            </a:r>
            <a:r>
              <a:rPr lang="fr-FR" sz="2400" dirty="0" smtClean="0">
                <a:latin typeface="Arial" charset="0"/>
              </a:rPr>
              <a:t> </a:t>
            </a:r>
            <a:r>
              <a:rPr lang="fr-FR" sz="2400" dirty="0" err="1" smtClean="0">
                <a:latin typeface="Arial" charset="0"/>
              </a:rPr>
              <a:t>industri</a:t>
            </a:r>
            <a:endParaRPr lang="fr-FR" sz="2400" dirty="0" smtClean="0">
              <a:latin typeface="Arial" charset="0"/>
            </a:endParaRPr>
          </a:p>
          <a:p>
            <a:pPr marL="347663" lvl="1" indent="-288925" eaLnBrk="1" hangingPunct="1">
              <a:buFont typeface="+mj-lt"/>
              <a:buAutoNum type="arabicPeriod"/>
              <a:defRPr/>
            </a:pPr>
            <a:r>
              <a:rPr lang="fr-FR" sz="2400" dirty="0" err="1" smtClean="0">
                <a:latin typeface="Arial" charset="0"/>
              </a:rPr>
              <a:t>Masyarakat</a:t>
            </a:r>
            <a:r>
              <a:rPr lang="fr-FR" sz="2400" dirty="0" smtClean="0">
                <a:latin typeface="Arial" charset="0"/>
              </a:rPr>
              <a:t> </a:t>
            </a:r>
            <a:r>
              <a:rPr lang="fr-FR" sz="2400" dirty="0" err="1" smtClean="0">
                <a:latin typeface="Arial" charset="0"/>
              </a:rPr>
              <a:t>informasi</a:t>
            </a:r>
            <a:endParaRPr lang="fr-FR" sz="2400" dirty="0" smtClean="0">
              <a:latin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lvl="1" indent="-457200">
              <a:buClr>
                <a:schemeClr val="accent1"/>
              </a:buClr>
              <a:buSzPct val="85000"/>
              <a:buFont typeface="+mj-lt"/>
              <a:buAutoNum type="arabicPeriod"/>
            </a:pPr>
            <a:r>
              <a:rPr lang="fr-FR" dirty="0" err="1" smtClean="0">
                <a:latin typeface="Arial" charset="0"/>
              </a:rPr>
              <a:t>Masyarakat</a:t>
            </a:r>
            <a:r>
              <a:rPr lang="fr-FR" dirty="0" smtClean="0">
                <a:latin typeface="Arial" charset="0"/>
              </a:rPr>
              <a:t> </a:t>
            </a:r>
            <a:r>
              <a:rPr lang="fr-FR" dirty="0" err="1" smtClean="0">
                <a:latin typeface="Arial" charset="0"/>
              </a:rPr>
              <a:t>tradisional</a:t>
            </a:r>
            <a:endParaRPr lang="fr-FR" dirty="0" smtClean="0">
              <a:latin typeface="Arial" charset="0"/>
            </a:endParaRPr>
          </a:p>
          <a:p>
            <a:pPr marL="457200" lvl="1" indent="-457200">
              <a:buClr>
                <a:schemeClr val="accent1"/>
              </a:buClr>
              <a:buSzPct val="85000"/>
              <a:buFont typeface="+mj-lt"/>
              <a:buAutoNum type="arabicPeriod"/>
            </a:pPr>
            <a:r>
              <a:rPr lang="fr-FR" dirty="0" err="1">
                <a:latin typeface="Arial" charset="0"/>
              </a:rPr>
              <a:t>P</a:t>
            </a:r>
            <a:r>
              <a:rPr lang="fr-FR" dirty="0" err="1" smtClean="0">
                <a:latin typeface="Arial" charset="0"/>
              </a:rPr>
              <a:t>ersiapan</a:t>
            </a:r>
            <a:r>
              <a:rPr lang="fr-FR" dirty="0" smtClean="0">
                <a:latin typeface="Arial" charset="0"/>
              </a:rPr>
              <a:t> </a:t>
            </a:r>
            <a:r>
              <a:rPr lang="fr-FR" dirty="0" err="1" smtClean="0">
                <a:latin typeface="Arial" charset="0"/>
              </a:rPr>
              <a:t>lepas</a:t>
            </a:r>
            <a:r>
              <a:rPr lang="fr-FR" dirty="0" smtClean="0">
                <a:latin typeface="Arial" charset="0"/>
              </a:rPr>
              <a:t> </a:t>
            </a:r>
            <a:r>
              <a:rPr lang="fr-FR" dirty="0" err="1" smtClean="0">
                <a:latin typeface="Arial" charset="0"/>
              </a:rPr>
              <a:t>landas</a:t>
            </a:r>
            <a:endParaRPr lang="fr-FR" dirty="0" smtClean="0">
              <a:latin typeface="Arial" charset="0"/>
            </a:endParaRPr>
          </a:p>
          <a:p>
            <a:pPr marL="457200" lvl="1" indent="-457200">
              <a:buClr>
                <a:schemeClr val="accent1"/>
              </a:buClr>
              <a:buSzPct val="85000"/>
              <a:buFont typeface="+mj-lt"/>
              <a:buAutoNum type="arabicPeriod"/>
            </a:pPr>
            <a:r>
              <a:rPr lang="fr-FR" dirty="0" err="1" smtClean="0">
                <a:latin typeface="Arial" charset="0"/>
              </a:rPr>
              <a:t>Lepas</a:t>
            </a:r>
            <a:r>
              <a:rPr lang="fr-FR" dirty="0" smtClean="0">
                <a:latin typeface="Arial" charset="0"/>
              </a:rPr>
              <a:t> </a:t>
            </a:r>
            <a:r>
              <a:rPr lang="fr-FR" dirty="0" err="1" smtClean="0">
                <a:latin typeface="Arial" charset="0"/>
              </a:rPr>
              <a:t>landas</a:t>
            </a:r>
            <a:endParaRPr lang="fr-FR" dirty="0" smtClean="0">
              <a:latin typeface="Arial" charset="0"/>
            </a:endParaRPr>
          </a:p>
          <a:p>
            <a:pPr marL="457200" lvl="1" indent="-457200">
              <a:buClr>
                <a:schemeClr val="accent1"/>
              </a:buClr>
              <a:buSzPct val="85000"/>
              <a:buFont typeface="+mj-lt"/>
              <a:buAutoNum type="arabicPeriod"/>
            </a:pPr>
            <a:r>
              <a:rPr lang="fr-FR" dirty="0" err="1">
                <a:latin typeface="Arial" charset="0"/>
              </a:rPr>
              <a:t>D</a:t>
            </a:r>
            <a:r>
              <a:rPr lang="fr-FR" dirty="0" err="1" smtClean="0">
                <a:latin typeface="Arial" charset="0"/>
              </a:rPr>
              <a:t>orongan</a:t>
            </a:r>
            <a:r>
              <a:rPr lang="fr-FR" dirty="0" smtClean="0">
                <a:latin typeface="Arial" charset="0"/>
              </a:rPr>
              <a:t> </a:t>
            </a:r>
            <a:r>
              <a:rPr lang="fr-FR" dirty="0" err="1" smtClean="0">
                <a:latin typeface="Arial" charset="0"/>
              </a:rPr>
              <a:t>kearah</a:t>
            </a:r>
            <a:r>
              <a:rPr lang="fr-FR" dirty="0" smtClean="0">
                <a:latin typeface="Arial" charset="0"/>
              </a:rPr>
              <a:t> </a:t>
            </a:r>
            <a:r>
              <a:rPr lang="fr-FR" dirty="0" err="1" smtClean="0">
                <a:latin typeface="Arial" charset="0"/>
              </a:rPr>
              <a:t>kedewasaan</a:t>
            </a:r>
            <a:endParaRPr lang="fr-FR" dirty="0" smtClean="0">
              <a:latin typeface="Arial" charset="0"/>
            </a:endParaRPr>
          </a:p>
          <a:p>
            <a:pPr marL="457200" lvl="1" indent="-457200">
              <a:buClr>
                <a:schemeClr val="accent1"/>
              </a:buClr>
              <a:buSzPct val="85000"/>
              <a:buFont typeface="+mj-lt"/>
              <a:buAutoNum type="arabicPeriod"/>
            </a:pPr>
            <a:r>
              <a:rPr lang="fr-FR" dirty="0" err="1" smtClean="0">
                <a:latin typeface="Arial" charset="0"/>
              </a:rPr>
              <a:t>Konsumsi</a:t>
            </a:r>
            <a:r>
              <a:rPr lang="fr-FR" dirty="0" smtClean="0">
                <a:latin typeface="Arial" charset="0"/>
              </a:rPr>
              <a:t> </a:t>
            </a:r>
            <a:r>
              <a:rPr lang="fr-FR" dirty="0" err="1" smtClean="0">
                <a:latin typeface="Arial" charset="0"/>
              </a:rPr>
              <a:t>masa</a:t>
            </a:r>
            <a:r>
              <a:rPr lang="fr-FR" dirty="0" smtClean="0">
                <a:latin typeface="Arial" charset="0"/>
              </a:rPr>
              <a:t> </a:t>
            </a:r>
            <a:r>
              <a:rPr lang="fr-FR" dirty="0" err="1" smtClean="0">
                <a:latin typeface="Arial" charset="0"/>
              </a:rPr>
              <a:t>tinggi</a:t>
            </a:r>
            <a:endParaRPr lang="fr-FR" dirty="0" smtClean="0">
              <a:latin typeface="Arial" charset="0"/>
            </a:endParaRPr>
          </a:p>
          <a:p>
            <a:endParaRPr lang="en-US" dirty="0"/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0935C7B-CF3F-422E-8B03-E17E575A97E4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4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666699"/>
                </a:solidFill>
              </a:rPr>
              <a:t>PERUBAHAN MASYARAKAT </a:t>
            </a:r>
            <a:r>
              <a:rPr lang="en-US" sz="2000" dirty="0" smtClean="0">
                <a:solidFill>
                  <a:srgbClr val="666699"/>
                </a:solidFill>
                <a:effectLst/>
                <a:latin typeface="Arial" charset="0"/>
              </a:rPr>
              <a:t>DAN</a:t>
            </a:r>
            <a:r>
              <a:rPr lang="en-US" dirty="0" smtClean="0">
                <a:solidFill>
                  <a:srgbClr val="666699"/>
                </a:solidFill>
              </a:rPr>
              <a:t> </a:t>
            </a:r>
            <a:br>
              <a:rPr lang="en-US" dirty="0" smtClean="0">
                <a:solidFill>
                  <a:srgbClr val="666699"/>
                </a:solidFill>
              </a:rPr>
            </a:br>
            <a:r>
              <a:rPr lang="en-US" dirty="0" smtClean="0">
                <a:solidFill>
                  <a:srgbClr val="666699"/>
                </a:solidFill>
              </a:rPr>
              <a:t>PERKEMBANGAN TEKNOLOGI</a:t>
            </a:r>
            <a:endParaRPr lang="fr-FR" b="1" dirty="0" smtClean="0"/>
          </a:p>
        </p:txBody>
      </p:sp>
    </p:spTree>
    <p:extLst>
      <p:ext uri="{BB962C8B-B14F-4D97-AF65-F5344CB8AC3E}">
        <p14:creationId xmlns:p14="http://schemas.microsoft.com/office/powerpoint/2010/main" val="219275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smtClean="0"/>
              <a:t>DEFINISI TEKNOLOGI</a:t>
            </a:r>
          </a:p>
        </p:txBody>
      </p:sp>
      <p:sp>
        <p:nvSpPr>
          <p:cNvPr id="4198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 smtClean="0">
                <a:solidFill>
                  <a:schemeClr val="bg1"/>
                </a:solidFill>
                <a:latin typeface="Arial Unicode MS" pitchFamily="34" charset="-128"/>
              </a:rPr>
              <a:t>Kuliah 2 - Evolusi dan Teknologi</a:t>
            </a:r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F5E94B3-F537-4424-984B-05C3EB52326C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40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284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0" y="1371600"/>
            <a:ext cx="7772400" cy="4846638"/>
          </a:xfrm>
        </p:spPr>
        <p:txBody>
          <a:bodyPr/>
          <a:lstStyle/>
          <a:p>
            <a:pPr eaLnBrk="1" hangingPunct="1">
              <a:buSzPct val="55000"/>
              <a:buFont typeface="Wingdings" pitchFamily="2" charset="2"/>
              <a:buNone/>
              <a:defRPr/>
            </a:pPr>
            <a:r>
              <a:rPr lang="en-US" sz="2200" smtClean="0">
                <a:solidFill>
                  <a:srgbClr val="0099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3.</a:t>
            </a:r>
            <a:r>
              <a:rPr lang="en-US" sz="2200" u="sng" smtClean="0">
                <a:solidFill>
                  <a:srgbClr val="0099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Teknologi sebagai Kumpulan Pengetahuan</a:t>
            </a:r>
            <a:r>
              <a:rPr lang="en-US" sz="2200" smtClean="0">
                <a:latin typeface="Arial" charset="0"/>
              </a:rPr>
              <a:t> </a:t>
            </a:r>
          </a:p>
          <a:p>
            <a:pPr eaLnBrk="1" hangingPunct="1">
              <a:buSzPct val="55000"/>
              <a:buFont typeface="Wingdings" pitchFamily="2" charset="2"/>
              <a:buBlip>
                <a:blip r:embed="rId3"/>
              </a:buBlip>
              <a:defRPr/>
            </a:pPr>
            <a:r>
              <a:rPr lang="fr-FR" sz="2200" smtClean="0">
                <a:latin typeface="Arial" charset="0"/>
              </a:rPr>
              <a:t>Komponen teknologi (Zeleny, 1986):</a:t>
            </a:r>
          </a:p>
          <a:p>
            <a:pPr lvl="1" eaLnBrk="1" hangingPunct="1">
              <a:buFont typeface="Wingdings" pitchFamily="2" charset="2"/>
              <a:buBlip>
                <a:blip r:embed="rId3"/>
              </a:buBlip>
              <a:defRPr/>
            </a:pPr>
            <a:endParaRPr lang="fr-FR" sz="2200" b="1" smtClean="0">
              <a:latin typeface="Arial" charset="0"/>
            </a:endParaRPr>
          </a:p>
          <a:p>
            <a:pPr lvl="1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fr-FR" b="1" i="1" u="sng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Hardware:</a:t>
            </a:r>
            <a:r>
              <a:rPr lang="fr-FR" sz="2200" smtClean="0">
                <a:latin typeface="Arial" charset="0"/>
              </a:rPr>
              <a:t> the physical structure &amp; logical layout of the equipment or machinery that is to be used to carry out the required tasks</a:t>
            </a:r>
          </a:p>
          <a:p>
            <a:pPr eaLnBrk="1" hangingPunct="1">
              <a:buSzPct val="55000"/>
              <a:buFont typeface="Wingdings" pitchFamily="2" charset="2"/>
              <a:buBlip>
                <a:blip r:embed="rId3"/>
              </a:buBlip>
              <a:defRPr/>
            </a:pPr>
            <a:endParaRPr lang="fr-FR" sz="2200" smtClean="0">
              <a:latin typeface="Arial" charset="0"/>
            </a:endParaRPr>
          </a:p>
          <a:p>
            <a:pPr lvl="1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fr-FR" b="1" i="1" u="sng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Software:</a:t>
            </a:r>
            <a:r>
              <a:rPr lang="fr-FR" sz="2200" smtClean="0">
                <a:latin typeface="Arial" charset="0"/>
              </a:rPr>
              <a:t> The knowledge of how to use the hardware in order to carry out the required tasks</a:t>
            </a:r>
          </a:p>
          <a:p>
            <a:pPr eaLnBrk="1" hangingPunct="1">
              <a:buSzPct val="55000"/>
              <a:buFont typeface="Wingdings" pitchFamily="2" charset="2"/>
              <a:buBlip>
                <a:blip r:embed="rId3"/>
              </a:buBlip>
              <a:defRPr/>
            </a:pPr>
            <a:endParaRPr lang="fr-FR" sz="2200" smtClean="0">
              <a:latin typeface="Arial" charset="0"/>
            </a:endParaRPr>
          </a:p>
          <a:p>
            <a:pPr lvl="1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fr-FR" b="1" i="1" u="sng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Brainware:</a:t>
            </a:r>
            <a:r>
              <a:rPr lang="fr-FR" sz="2200" smtClean="0">
                <a:latin typeface="Arial" charset="0"/>
              </a:rPr>
              <a:t> The reasons for using the technology in particular way</a:t>
            </a:r>
          </a:p>
        </p:txBody>
      </p:sp>
    </p:spTree>
    <p:extLst>
      <p:ext uri="{BB962C8B-B14F-4D97-AF65-F5344CB8AC3E}">
        <p14:creationId xmlns:p14="http://schemas.microsoft.com/office/powerpoint/2010/main" val="38258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smtClean="0"/>
              <a:t>DEFINISI TEKNOLOGI</a:t>
            </a:r>
          </a:p>
        </p:txBody>
      </p:sp>
      <p:sp>
        <p:nvSpPr>
          <p:cNvPr id="430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 smtClean="0">
                <a:solidFill>
                  <a:schemeClr val="bg1"/>
                </a:solidFill>
                <a:latin typeface="Arial Unicode MS" pitchFamily="34" charset="-128"/>
              </a:rPr>
              <a:t>Kuliah 2 - Evolusi dan Teknologi</a:t>
            </a:r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6CC44D6-CCAA-4920-A812-32364F22BD40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41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338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0" y="1371600"/>
            <a:ext cx="7848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u="sng" smtClean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en-US" sz="24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Technology, Science &amp;  Engineering (Betz, 1993):</a:t>
            </a:r>
          </a:p>
          <a:p>
            <a:pPr eaLnBrk="1" hangingPunct="1">
              <a:lnSpc>
                <a:spcPct val="90000"/>
              </a:lnSpc>
              <a:buSzPct val="65000"/>
              <a:buFont typeface="Wingdings" pitchFamily="2" charset="2"/>
              <a:buBlip>
                <a:blip r:embed="rId3"/>
              </a:buBlip>
              <a:defRPr/>
            </a:pPr>
            <a:endParaRPr lang="en-US" sz="2400" b="1" i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en-US" b="1" i="1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Science</a:t>
            </a:r>
            <a:r>
              <a:rPr lang="en-US" sz="2200" smtClean="0">
                <a:latin typeface="Arial" charset="0"/>
              </a:rPr>
              <a:t> is the discovery &amp; explanation of nature</a:t>
            </a:r>
          </a:p>
          <a:p>
            <a:pPr lvl="1" eaLnBrk="1" hangingPunct="1">
              <a:lnSpc>
                <a:spcPct val="90000"/>
              </a:lnSpc>
              <a:buSzPct val="65000"/>
              <a:buFont typeface="Wingdings" pitchFamily="2" charset="2"/>
              <a:buBlip>
                <a:blip r:embed="rId3"/>
              </a:buBlip>
              <a:defRPr/>
            </a:pPr>
            <a:endParaRPr lang="en-US" sz="2200" smtClean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en-US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Technology</a:t>
            </a:r>
            <a:r>
              <a:rPr lang="en-US" sz="2200" smtClean="0">
                <a:latin typeface="Arial" charset="0"/>
              </a:rPr>
              <a:t> is the knowledge of the manipulation of nature for human purposes</a:t>
            </a:r>
          </a:p>
          <a:p>
            <a:pPr lvl="1" eaLnBrk="1" hangingPunct="1">
              <a:lnSpc>
                <a:spcPct val="90000"/>
              </a:lnSpc>
              <a:buSzPct val="65000"/>
              <a:buFont typeface="Wingdings" pitchFamily="2" charset="2"/>
              <a:buBlip>
                <a:blip r:embed="rId3"/>
              </a:buBlip>
              <a:defRPr/>
            </a:pPr>
            <a:endParaRPr lang="en-US" sz="2200" smtClean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en-US" b="1" i="1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Engineering </a:t>
            </a:r>
            <a:r>
              <a:rPr lang="en-US" sz="2200" smtClean="0">
                <a:latin typeface="Arial" charset="0"/>
              </a:rPr>
              <a:t>is the understanding &amp; manipulation of nature for human purposes</a:t>
            </a:r>
            <a:endParaRPr lang="fr-FR" sz="22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730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200" b="1" smtClean="0"/>
              <a:t>DEFINISI TEKNOLOGI</a:t>
            </a:r>
          </a:p>
        </p:txBody>
      </p:sp>
      <p:sp>
        <p:nvSpPr>
          <p:cNvPr id="4403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 smtClean="0">
                <a:solidFill>
                  <a:schemeClr val="bg1"/>
                </a:solidFill>
                <a:latin typeface="Arial Unicode MS" pitchFamily="34" charset="-128"/>
              </a:rPr>
              <a:t>Kuliah 2 - Evolusi dan Teknologi</a:t>
            </a:r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66064C5-F4C4-4084-8F63-3899DBC353EB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42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7391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275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smtClean="0"/>
              <a:t>TECHNOLOGY PERFORMANCE</a:t>
            </a:r>
          </a:p>
        </p:txBody>
      </p:sp>
      <p:sp>
        <p:nvSpPr>
          <p:cNvPr id="4505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 smtClean="0">
                <a:solidFill>
                  <a:schemeClr val="bg1"/>
                </a:solidFill>
                <a:latin typeface="Arial Unicode MS" pitchFamily="34" charset="-128"/>
              </a:rPr>
              <a:t>Kuliah 2 - Evolusi dan Teknologi</a:t>
            </a:r>
          </a:p>
        </p:txBody>
      </p:sp>
      <p:sp>
        <p:nvSpPr>
          <p:cNvPr id="4505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0D0C701-DE11-4D3A-A0F0-4228FAEFD46F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43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471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371600"/>
            <a:ext cx="7924800" cy="49530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Blip>
                <a:blip r:embed="rId3"/>
              </a:buBlip>
              <a:defRPr/>
            </a:pPr>
            <a:r>
              <a:rPr lang="fr-FR" sz="2400" u="sng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itchFamily="2" charset="2"/>
              </a:rPr>
              <a:t>TECHNOLOGY LIFE CYCLE:</a:t>
            </a:r>
          </a:p>
        </p:txBody>
      </p:sp>
      <p:pic>
        <p:nvPicPr>
          <p:cNvPr id="45062" name="Picture 4" descr="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7162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61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924800" cy="685800"/>
          </a:xfrm>
        </p:spPr>
        <p:txBody>
          <a:bodyPr/>
          <a:lstStyle/>
          <a:p>
            <a:pPr eaLnBrk="1" hangingPunct="1">
              <a:defRPr/>
            </a:pPr>
            <a:r>
              <a:rPr lang="fr-FR" b="1" smtClean="0"/>
              <a:t>SIKLUS HIDUP TEKNOLOGI</a:t>
            </a:r>
          </a:p>
        </p:txBody>
      </p:sp>
      <p:sp>
        <p:nvSpPr>
          <p:cNvPr id="4608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 smtClean="0">
                <a:solidFill>
                  <a:schemeClr val="bg1"/>
                </a:solidFill>
                <a:latin typeface="Arial Unicode MS" pitchFamily="34" charset="-128"/>
              </a:rPr>
              <a:t>Kuliah 2 - Evolusi dan Teknologi</a:t>
            </a:r>
          </a:p>
        </p:txBody>
      </p:sp>
      <p:sp>
        <p:nvSpPr>
          <p:cNvPr id="4608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0E7CE41-CC8F-4818-85CF-7EB78BC18074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44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481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371600"/>
            <a:ext cx="7696200" cy="4800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fr-FR" sz="2200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Technology development</a:t>
            </a:r>
            <a:r>
              <a:rPr lang="fr-FR" sz="2200" smtClean="0">
                <a:latin typeface="Arial" charset="0"/>
              </a:rPr>
              <a:t>: basic technology</a:t>
            </a:r>
          </a:p>
          <a:p>
            <a:pPr eaLnBrk="1" hangingPunct="1">
              <a:lnSpc>
                <a:spcPct val="120000"/>
              </a:lnSpc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fr-FR" sz="2200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Technology application</a:t>
            </a:r>
            <a:r>
              <a:rPr lang="fr-FR" sz="2200" smtClean="0">
                <a:latin typeface="Arial" charset="0"/>
              </a:rPr>
              <a:t>: technology + application</a:t>
            </a:r>
          </a:p>
          <a:p>
            <a:pPr eaLnBrk="1" hangingPunct="1">
              <a:lnSpc>
                <a:spcPct val="120000"/>
              </a:lnSpc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fr-FR" sz="2200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Application launch</a:t>
            </a:r>
            <a:r>
              <a:rPr lang="fr-FR" sz="2200" smtClean="0">
                <a:latin typeface="Arial" charset="0"/>
              </a:rPr>
              <a:t>: technology + application + product launch</a:t>
            </a:r>
          </a:p>
          <a:p>
            <a:pPr eaLnBrk="1" hangingPunct="1">
              <a:lnSpc>
                <a:spcPct val="120000"/>
              </a:lnSpc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fr-FR" sz="2200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Application growth</a:t>
            </a:r>
            <a:r>
              <a:rPr lang="fr-FR" sz="2200" smtClean="0">
                <a:latin typeface="Arial" charset="0"/>
              </a:rPr>
              <a:t>: technology + application + product sales</a:t>
            </a:r>
          </a:p>
          <a:p>
            <a:pPr eaLnBrk="1" hangingPunct="1">
              <a:lnSpc>
                <a:spcPct val="120000"/>
              </a:lnSpc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fr-FR" sz="2200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Technology maturity</a:t>
            </a:r>
            <a:r>
              <a:rPr lang="fr-FR" sz="2200" smtClean="0">
                <a:latin typeface="Arial" charset="0"/>
              </a:rPr>
              <a:t>: technology + application + fall in product sales</a:t>
            </a:r>
          </a:p>
          <a:p>
            <a:pPr eaLnBrk="1" hangingPunct="1">
              <a:lnSpc>
                <a:spcPct val="120000"/>
              </a:lnSpc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fr-FR" sz="2200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Degraded technology</a:t>
            </a:r>
            <a:r>
              <a:rPr lang="fr-FR" sz="2200" smtClean="0">
                <a:latin typeface="Arial" charset="0"/>
              </a:rPr>
              <a:t>: minimal product sales + loss of application + alternative technology</a:t>
            </a:r>
          </a:p>
        </p:txBody>
      </p:sp>
    </p:spTree>
    <p:extLst>
      <p:ext uri="{BB962C8B-B14F-4D97-AF65-F5344CB8AC3E}">
        <p14:creationId xmlns:p14="http://schemas.microsoft.com/office/powerpoint/2010/main" val="119058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924800" cy="685800"/>
          </a:xfrm>
        </p:spPr>
        <p:txBody>
          <a:bodyPr/>
          <a:lstStyle/>
          <a:p>
            <a:pPr eaLnBrk="1" hangingPunct="1">
              <a:defRPr/>
            </a:pPr>
            <a:r>
              <a:rPr lang="fr-FR" b="1" smtClean="0"/>
              <a:t>SIKLUS HIDUP TEKNOLOGI</a:t>
            </a:r>
          </a:p>
        </p:txBody>
      </p:sp>
      <p:sp>
        <p:nvSpPr>
          <p:cNvPr id="4710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 smtClean="0">
                <a:solidFill>
                  <a:schemeClr val="bg1"/>
                </a:solidFill>
                <a:latin typeface="Arial Unicode MS" pitchFamily="34" charset="-128"/>
              </a:rPr>
              <a:t>Kuliah 2 - Evolusi dan Teknologi</a:t>
            </a:r>
          </a:p>
        </p:txBody>
      </p:sp>
      <p:sp>
        <p:nvSpPr>
          <p:cNvPr id="4710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5FE3917-F120-4D2A-A2BB-147578CBC16E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45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pic>
        <p:nvPicPr>
          <p:cNvPr id="47109" name="Picture 3" descr="1ps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95400"/>
            <a:ext cx="7999413" cy="4886325"/>
          </a:xfrm>
          <a:noFill/>
        </p:spPr>
      </p:pic>
    </p:spTree>
    <p:extLst>
      <p:ext uri="{BB962C8B-B14F-4D97-AF65-F5344CB8AC3E}">
        <p14:creationId xmlns:p14="http://schemas.microsoft.com/office/powerpoint/2010/main" val="3549507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924800" cy="685800"/>
          </a:xfrm>
        </p:spPr>
        <p:txBody>
          <a:bodyPr/>
          <a:lstStyle/>
          <a:p>
            <a:pPr eaLnBrk="1" hangingPunct="1">
              <a:defRPr/>
            </a:pPr>
            <a:r>
              <a:rPr lang="fr-FR" b="1" smtClean="0"/>
              <a:t>SIKLUS HIDUP TEKNOLOGI</a:t>
            </a:r>
          </a:p>
        </p:txBody>
      </p:sp>
      <p:sp>
        <p:nvSpPr>
          <p:cNvPr id="4813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 smtClean="0">
                <a:solidFill>
                  <a:schemeClr val="bg1"/>
                </a:solidFill>
                <a:latin typeface="Arial Unicode MS" pitchFamily="34" charset="-128"/>
              </a:rPr>
              <a:t>Kuliah 2 - Evolusi dan Teknologi</a:t>
            </a:r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737CE80-D124-43C4-BBC8-162D86DC9263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46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pic>
        <p:nvPicPr>
          <p:cNvPr id="4813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143000"/>
            <a:ext cx="7848600" cy="5257800"/>
          </a:xfrm>
          <a:noFill/>
        </p:spPr>
      </p:pic>
    </p:spTree>
    <p:extLst>
      <p:ext uri="{BB962C8B-B14F-4D97-AF65-F5344CB8AC3E}">
        <p14:creationId xmlns:p14="http://schemas.microsoft.com/office/powerpoint/2010/main" val="1814736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924800" cy="685800"/>
          </a:xfrm>
        </p:spPr>
        <p:txBody>
          <a:bodyPr/>
          <a:lstStyle/>
          <a:p>
            <a:pPr eaLnBrk="1" hangingPunct="1">
              <a:defRPr/>
            </a:pPr>
            <a:r>
              <a:rPr lang="fr-FR" b="1" smtClean="0"/>
              <a:t>SIKLUS HIDUP TEKNOLOGI</a:t>
            </a:r>
          </a:p>
        </p:txBody>
      </p:sp>
      <p:sp>
        <p:nvSpPr>
          <p:cNvPr id="4915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 smtClean="0">
                <a:solidFill>
                  <a:schemeClr val="bg1"/>
                </a:solidFill>
                <a:latin typeface="Arial Unicode MS" pitchFamily="34" charset="-128"/>
              </a:rPr>
              <a:t>Kuliah 2 - Evolusi dan Teknologi</a:t>
            </a:r>
          </a:p>
        </p:txBody>
      </p:sp>
      <p:sp>
        <p:nvSpPr>
          <p:cNvPr id="4915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40CC228-902A-42A0-A783-551665886202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47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512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371600"/>
            <a:ext cx="7696200" cy="4800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fr-FR" sz="2400" b="1" u="sng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LITTLE (1983): </a:t>
            </a:r>
          </a:p>
          <a:p>
            <a:pPr eaLnBrk="1" hangingPunct="1">
              <a:defRPr/>
            </a:pPr>
            <a:endParaRPr lang="fr-FR" sz="2400" b="1" u="sng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fr-FR" smtClean="0">
                <a:latin typeface="Arial" charset="0"/>
              </a:rPr>
              <a:t>Analisis </a:t>
            </a:r>
            <a:r>
              <a:rPr lang="fr-FR" sz="2600" b="1" i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strategi &amp; perencanaan</a:t>
            </a:r>
            <a:r>
              <a:rPr lang="fr-FR" smtClean="0">
                <a:latin typeface="Arial" charset="0"/>
              </a:rPr>
              <a:t> berdasarkan siklus hidup teknologi</a:t>
            </a:r>
          </a:p>
          <a:p>
            <a:pPr lvl="1" eaLnBrk="1" hangingPunct="1">
              <a:buSzPct val="65000"/>
              <a:buFont typeface="Wingdings" pitchFamily="2" charset="2"/>
              <a:buBlip>
                <a:blip r:embed="rId3"/>
              </a:buBlip>
              <a:defRPr/>
            </a:pPr>
            <a:endParaRPr lang="fr-FR" smtClean="0">
              <a:latin typeface="Arial" charset="0"/>
            </a:endParaRPr>
          </a:p>
          <a:p>
            <a:pPr lvl="1" eaLnBrk="1" hangingPunct="1"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fr-FR" sz="2600" b="1" i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Investasi teknologi</a:t>
            </a:r>
            <a:r>
              <a:rPr lang="fr-FR" smtClean="0">
                <a:latin typeface="Arial" charset="0"/>
              </a:rPr>
              <a:t> ditentukan berdasarkan atas competitive impact of technology</a:t>
            </a:r>
          </a:p>
          <a:p>
            <a:pPr lvl="1" eaLnBrk="1" hangingPunct="1">
              <a:buSzPct val="65000"/>
              <a:buFont typeface="Wingdings" pitchFamily="2" charset="2"/>
              <a:buBlip>
                <a:blip r:embed="rId3"/>
              </a:buBlip>
              <a:defRPr/>
            </a:pPr>
            <a:endParaRPr lang="fr-FR" smtClean="0">
              <a:latin typeface="Arial" charset="0"/>
            </a:endParaRPr>
          </a:p>
          <a:p>
            <a:pPr lvl="1" eaLnBrk="1" hangingPunct="1"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fr-FR" smtClean="0">
                <a:latin typeface="Arial" charset="0"/>
              </a:rPr>
              <a:t>Impact is dependent upon </a:t>
            </a:r>
            <a:r>
              <a:rPr lang="fr-FR" sz="2600" b="1" i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the position</a:t>
            </a:r>
            <a:r>
              <a:rPr lang="fr-FR" smtClean="0">
                <a:latin typeface="Arial" charset="0"/>
              </a:rPr>
              <a:t> of the technology on the S-Curve</a:t>
            </a:r>
          </a:p>
          <a:p>
            <a:pPr lvl="1" eaLnBrk="1" hangingPunct="1">
              <a:defRPr/>
            </a:pPr>
            <a:endParaRPr lang="fr-FR" sz="27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69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924800" cy="685800"/>
          </a:xfrm>
        </p:spPr>
        <p:txBody>
          <a:bodyPr/>
          <a:lstStyle/>
          <a:p>
            <a:pPr eaLnBrk="1" hangingPunct="1">
              <a:defRPr/>
            </a:pPr>
            <a:r>
              <a:rPr lang="fr-FR" b="1" smtClean="0"/>
              <a:t>SIKLUS HIDUP TEKNOLOGI</a:t>
            </a:r>
          </a:p>
        </p:txBody>
      </p:sp>
      <p:sp>
        <p:nvSpPr>
          <p:cNvPr id="5017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 smtClean="0">
                <a:solidFill>
                  <a:schemeClr val="bg1"/>
                </a:solidFill>
                <a:latin typeface="Arial Unicode MS" pitchFamily="34" charset="-128"/>
              </a:rPr>
              <a:t>Kuliah 2 - Evolusi dan Teknologi</a:t>
            </a:r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F85505E-BCFC-461E-8A08-507C600C7F6D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48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522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371600"/>
            <a:ext cx="7696200" cy="4800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fr-FR" sz="2400" b="1" u="sng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LITTLE (1983): </a:t>
            </a:r>
            <a:endParaRPr lang="fr-FR" sz="3100" smtClean="0">
              <a:latin typeface="Arial" charset="0"/>
            </a:endParaRPr>
          </a:p>
          <a:p>
            <a:pPr eaLnBrk="1" hangingPunct="1">
              <a:defRPr/>
            </a:pPr>
            <a:endParaRPr lang="fr-FR" b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defRPr/>
            </a:pPr>
            <a:endParaRPr lang="fr-FR" sz="2700" smtClean="0">
              <a:latin typeface="Arial" charset="0"/>
            </a:endParaRPr>
          </a:p>
        </p:txBody>
      </p:sp>
      <p:pic>
        <p:nvPicPr>
          <p:cNvPr id="50182" name="Picture 4" descr="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846931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56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924800" cy="685800"/>
          </a:xfrm>
        </p:spPr>
        <p:txBody>
          <a:bodyPr/>
          <a:lstStyle/>
          <a:p>
            <a:pPr eaLnBrk="1" hangingPunct="1">
              <a:defRPr/>
            </a:pPr>
            <a:r>
              <a:rPr lang="fr-FR" b="1" smtClean="0"/>
              <a:t>SIKLUS HIDUP TEKNOLOGI</a:t>
            </a:r>
          </a:p>
        </p:txBody>
      </p:sp>
      <p:sp>
        <p:nvSpPr>
          <p:cNvPr id="5120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 smtClean="0">
                <a:solidFill>
                  <a:schemeClr val="bg1"/>
                </a:solidFill>
                <a:latin typeface="Arial Unicode MS" pitchFamily="34" charset="-128"/>
              </a:rPr>
              <a:t>Kuliah 2 - Evolusi dan Teknologi</a:t>
            </a:r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925C956-2B51-467A-86E7-381C61CAC2F0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49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532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066800"/>
            <a:ext cx="7696200" cy="51054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fr-FR" sz="2400" b="1" u="sng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LITTLE (1983):</a:t>
            </a:r>
            <a:endParaRPr lang="fr-FR" sz="3200" smtClean="0">
              <a:latin typeface="Arial" charset="0"/>
            </a:endParaRPr>
          </a:p>
        </p:txBody>
      </p:sp>
      <p:pic>
        <p:nvPicPr>
          <p:cNvPr id="51206" name="Picture 4" descr="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06926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32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fr-FR" b="1" smtClean="0">
                <a:solidFill>
                  <a:srgbClr val="6666FF"/>
                </a:solidFill>
              </a:rPr>
              <a:t>TEORI PERUBAHAN MASYARAKAT</a:t>
            </a:r>
            <a:endParaRPr lang="fr-FR" sz="1400" b="1" smtClean="0"/>
          </a:p>
        </p:txBody>
      </p:sp>
      <p:sp>
        <p:nvSpPr>
          <p:cNvPr id="717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 smtClean="0">
                <a:solidFill>
                  <a:schemeClr val="bg1"/>
                </a:solidFill>
                <a:latin typeface="Arial Unicode MS" pitchFamily="34" charset="-128"/>
              </a:rPr>
              <a:t>Kuliah 2 - Evolusi dan Teknologi</a:t>
            </a:r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3E1E526-747A-4086-947C-DB3EB7D26A97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5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010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371600"/>
            <a:ext cx="7772400" cy="4648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r-FR" sz="2400" b="1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ALVIN TOFFLER:</a:t>
            </a:r>
          </a:p>
          <a:p>
            <a:pPr eaLnBrk="1" hangingPunct="1">
              <a:defRPr/>
            </a:pPr>
            <a:endParaRPr lang="fr-FR" sz="2400" b="1" dirty="0" smtClean="0">
              <a:solidFill>
                <a:srgbClr val="66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400" dirty="0" smtClean="0">
                <a:latin typeface="Arial" charset="0"/>
              </a:rPr>
              <a:t>1. </a:t>
            </a:r>
            <a:r>
              <a:rPr lang="fr-FR" sz="2400" dirty="0" err="1" smtClean="0">
                <a:latin typeface="Arial" charset="0"/>
              </a:rPr>
              <a:t>Masyarakat</a:t>
            </a:r>
            <a:r>
              <a:rPr lang="fr-FR" sz="2400" dirty="0" smtClean="0">
                <a:latin typeface="Arial" charset="0"/>
              </a:rPr>
              <a:t> </a:t>
            </a:r>
            <a:r>
              <a:rPr lang="fr-FR" sz="2400" dirty="0" err="1" smtClean="0">
                <a:latin typeface="Arial" charset="0"/>
              </a:rPr>
              <a:t>Pertanian</a:t>
            </a:r>
            <a:r>
              <a:rPr lang="fr-FR" sz="2400" dirty="0" smtClean="0">
                <a:latin typeface="Arial" charset="0"/>
              </a:rPr>
              <a:t> </a:t>
            </a:r>
            <a:r>
              <a:rPr lang="fr-FR" sz="2000" dirty="0" smtClean="0">
                <a:latin typeface="Arial" charset="0"/>
              </a:rPr>
              <a:t>(8000 SM – 1700)</a:t>
            </a:r>
          </a:p>
          <a:p>
            <a:pPr eaLnBrk="1" hangingPunct="1">
              <a:defRPr/>
            </a:pPr>
            <a:endParaRPr lang="fr-FR" sz="2000" dirty="0" smtClean="0">
              <a:latin typeface="Arial" charset="0"/>
            </a:endParaRPr>
          </a:p>
          <a:p>
            <a:pPr lvl="1">
              <a:buBlip>
                <a:blip r:embed="rId3"/>
              </a:buBlip>
              <a:defRPr/>
            </a:pPr>
            <a:r>
              <a:rPr lang="fr-FR" sz="2000" dirty="0" err="1">
                <a:latin typeface="Arial" charset="0"/>
              </a:rPr>
              <a:t>Gelombang</a:t>
            </a:r>
            <a:r>
              <a:rPr lang="fr-FR" sz="2000" dirty="0">
                <a:latin typeface="Arial" charset="0"/>
              </a:rPr>
              <a:t> </a:t>
            </a:r>
            <a:r>
              <a:rPr lang="fr-FR" sz="2000" dirty="0" err="1">
                <a:latin typeface="Arial" charset="0"/>
              </a:rPr>
              <a:t>pembaharuan</a:t>
            </a:r>
            <a:r>
              <a:rPr lang="fr-FR" sz="2000" dirty="0">
                <a:latin typeface="Arial" charset="0"/>
              </a:rPr>
              <a:t> </a:t>
            </a:r>
            <a:r>
              <a:rPr lang="fr-FR" sz="2000" dirty="0">
                <a:latin typeface="Arial" charset="0"/>
                <a:sym typeface="Wingdings" pitchFamily="2" charset="2"/>
              </a:rPr>
              <a:t> </a:t>
            </a:r>
            <a:r>
              <a:rPr lang="fr-FR" sz="2000" dirty="0" err="1">
                <a:latin typeface="Arial" charset="0"/>
                <a:sym typeface="Wingdings" pitchFamily="2" charset="2"/>
              </a:rPr>
              <a:t>manusia</a:t>
            </a:r>
            <a:r>
              <a:rPr lang="fr-FR" sz="2000" dirty="0">
                <a:latin typeface="Arial" charset="0"/>
                <a:sym typeface="Wingdings" pitchFamily="2" charset="2"/>
              </a:rPr>
              <a:t> </a:t>
            </a:r>
            <a:r>
              <a:rPr lang="fr-FR" sz="2000" dirty="0" err="1">
                <a:latin typeface="Arial" charset="0"/>
                <a:sym typeface="Wingdings" pitchFamily="2" charset="2"/>
              </a:rPr>
              <a:t>menentukan</a:t>
            </a:r>
            <a:r>
              <a:rPr lang="fr-FR" sz="2000" dirty="0">
                <a:latin typeface="Arial" charset="0"/>
                <a:sym typeface="Wingdings" pitchFamily="2" charset="2"/>
              </a:rPr>
              <a:t> &amp; </a:t>
            </a:r>
            <a:r>
              <a:rPr lang="fr-FR" sz="2000" dirty="0" err="1">
                <a:latin typeface="Arial" charset="0"/>
                <a:sym typeface="Wingdings" pitchFamily="2" charset="2"/>
              </a:rPr>
              <a:t>menerapkan</a:t>
            </a:r>
            <a:r>
              <a:rPr lang="fr-FR" sz="2000" dirty="0">
                <a:latin typeface="Arial" charset="0"/>
                <a:sym typeface="Wingdings" pitchFamily="2" charset="2"/>
              </a:rPr>
              <a:t> </a:t>
            </a:r>
            <a:r>
              <a:rPr lang="fr-FR" sz="2000" dirty="0" err="1">
                <a:latin typeface="Arial" charset="0"/>
                <a:sym typeface="Wingdings" pitchFamily="2" charset="2"/>
              </a:rPr>
              <a:t>teknologi</a:t>
            </a:r>
            <a:r>
              <a:rPr lang="fr-FR" sz="2000" dirty="0">
                <a:latin typeface="Arial" charset="0"/>
                <a:sym typeface="Wingdings" pitchFamily="2" charset="2"/>
              </a:rPr>
              <a:t> </a:t>
            </a:r>
            <a:r>
              <a:rPr lang="fr-FR" sz="2000" dirty="0" err="1">
                <a:latin typeface="Arial" charset="0"/>
                <a:sym typeface="Wingdings" pitchFamily="2" charset="2"/>
              </a:rPr>
              <a:t>pertanian</a:t>
            </a:r>
            <a:endParaRPr lang="fr-FR" sz="2000" dirty="0">
              <a:latin typeface="Arial" charset="0"/>
              <a:sym typeface="Wingdings" pitchFamily="2" charset="2"/>
            </a:endParaRPr>
          </a:p>
          <a:p>
            <a:pPr lvl="1">
              <a:buBlip>
                <a:blip r:embed="rId3"/>
              </a:buBlip>
              <a:defRPr/>
            </a:pPr>
            <a:r>
              <a:rPr lang="fr-FR" sz="2000" dirty="0" err="1">
                <a:latin typeface="Arial" charset="0"/>
                <a:sym typeface="Wingdings" pitchFamily="2" charset="2"/>
              </a:rPr>
              <a:t>Manusia</a:t>
            </a:r>
            <a:r>
              <a:rPr lang="fr-FR" sz="2000" dirty="0">
                <a:latin typeface="Arial" charset="0"/>
                <a:sym typeface="Wingdings" pitchFamily="2" charset="2"/>
              </a:rPr>
              <a:t> yang </a:t>
            </a:r>
            <a:r>
              <a:rPr lang="fr-FR" sz="2000" dirty="0" err="1">
                <a:latin typeface="Arial" charset="0"/>
                <a:sym typeface="Wingdings" pitchFamily="2" charset="2"/>
              </a:rPr>
              <a:t>semula</a:t>
            </a:r>
            <a:r>
              <a:rPr lang="fr-FR" sz="2000" dirty="0">
                <a:latin typeface="Arial" charset="0"/>
                <a:sym typeface="Wingdings" pitchFamily="2" charset="2"/>
              </a:rPr>
              <a:t> </a:t>
            </a:r>
            <a:r>
              <a:rPr lang="fr-FR" sz="2000" b="1" i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berpindah-pindah</a:t>
            </a:r>
            <a:r>
              <a:rPr lang="fr-FR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itchFamily="2" charset="2"/>
              </a:rPr>
              <a:t> </a:t>
            </a:r>
            <a:r>
              <a:rPr lang="fr-FR" sz="2000" dirty="0" err="1">
                <a:latin typeface="Arial" charset="0"/>
                <a:sym typeface="Wingdings" pitchFamily="2" charset="2"/>
              </a:rPr>
              <a:t>menjadi</a:t>
            </a:r>
            <a:r>
              <a:rPr lang="fr-FR" sz="2000" dirty="0">
                <a:latin typeface="Arial" charset="0"/>
                <a:sym typeface="Wingdings" pitchFamily="2" charset="2"/>
              </a:rPr>
              <a:t> </a:t>
            </a:r>
            <a:r>
              <a:rPr lang="fr-FR" sz="2000" dirty="0" err="1">
                <a:latin typeface="Arial" charset="0"/>
                <a:sym typeface="Wingdings" pitchFamily="2" charset="2"/>
              </a:rPr>
              <a:t>suka</a:t>
            </a:r>
            <a:r>
              <a:rPr lang="fr-FR" sz="2000" dirty="0">
                <a:latin typeface="Arial" charset="0"/>
                <a:sym typeface="Wingdings" pitchFamily="2" charset="2"/>
              </a:rPr>
              <a:t> </a:t>
            </a:r>
            <a:r>
              <a:rPr lang="fr-FR" sz="2000" dirty="0" err="1">
                <a:latin typeface="Arial" charset="0"/>
                <a:sym typeface="Wingdings" pitchFamily="2" charset="2"/>
              </a:rPr>
              <a:t>untuk</a:t>
            </a:r>
            <a:r>
              <a:rPr lang="fr-FR" sz="2000" dirty="0">
                <a:latin typeface="Arial" charset="0"/>
                <a:sym typeface="Wingdings" pitchFamily="2" charset="2"/>
              </a:rPr>
              <a:t> </a:t>
            </a:r>
            <a:r>
              <a:rPr lang="fr-FR" sz="2000" b="1" i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tinggal</a:t>
            </a:r>
            <a:r>
              <a:rPr lang="fr-FR" sz="20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 </a:t>
            </a:r>
            <a:r>
              <a:rPr lang="fr-FR" sz="2000" b="1" i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menetap</a:t>
            </a:r>
            <a:r>
              <a:rPr lang="fr-FR" sz="2000" dirty="0">
                <a:latin typeface="Arial" charset="0"/>
                <a:sym typeface="Wingdings" pitchFamily="2" charset="2"/>
              </a:rPr>
              <a:t> (</a:t>
            </a:r>
            <a:r>
              <a:rPr lang="fr-FR" sz="2000" dirty="0" err="1">
                <a:latin typeface="Arial" charset="0"/>
                <a:sym typeface="Wingdings" pitchFamily="2" charset="2"/>
              </a:rPr>
              <a:t>desa</a:t>
            </a:r>
            <a:r>
              <a:rPr lang="fr-FR" sz="2000" dirty="0">
                <a:latin typeface="Arial" charset="0"/>
                <a:sym typeface="Wingdings" pitchFamily="2" charset="2"/>
              </a:rPr>
              <a:t>)</a:t>
            </a:r>
          </a:p>
          <a:p>
            <a:pPr lvl="1">
              <a:buBlip>
                <a:blip r:embed="rId3"/>
              </a:buBlip>
              <a:defRPr/>
            </a:pPr>
            <a:r>
              <a:rPr lang="fr-FR" sz="2000" dirty="0" err="1" smtClean="0">
                <a:latin typeface="Arial" charset="0"/>
                <a:sym typeface="Wingdings" pitchFamily="2" charset="2"/>
              </a:rPr>
              <a:t>Masyarakat</a:t>
            </a:r>
            <a:r>
              <a:rPr lang="fr-FR" sz="2000" dirty="0" smtClean="0">
                <a:latin typeface="Arial" charset="0"/>
                <a:sym typeface="Wingdings" pitchFamily="2" charset="2"/>
              </a:rPr>
              <a:t> </a:t>
            </a:r>
            <a:r>
              <a:rPr lang="fr-FR" sz="2000" dirty="0" err="1">
                <a:latin typeface="Arial" charset="0"/>
                <a:sym typeface="Wingdings" pitchFamily="2" charset="2"/>
              </a:rPr>
              <a:t>produsen</a:t>
            </a:r>
            <a:r>
              <a:rPr lang="fr-FR" sz="2000" dirty="0">
                <a:latin typeface="Arial" charset="0"/>
                <a:sym typeface="Wingdings" pitchFamily="2" charset="2"/>
              </a:rPr>
              <a:t> &amp; </a:t>
            </a:r>
            <a:r>
              <a:rPr lang="fr-FR" sz="2000" b="1" i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sekaligus</a:t>
            </a:r>
            <a:r>
              <a:rPr lang="fr-FR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itchFamily="2" charset="2"/>
              </a:rPr>
              <a:t> </a:t>
            </a:r>
            <a:r>
              <a:rPr lang="fr-FR" sz="2000" dirty="0" err="1">
                <a:latin typeface="Arial" charset="0"/>
                <a:sym typeface="Wingdings" pitchFamily="2" charset="2"/>
              </a:rPr>
              <a:t>menjadi</a:t>
            </a:r>
            <a:r>
              <a:rPr lang="fr-FR" sz="2000" dirty="0">
                <a:latin typeface="Arial" charset="0"/>
                <a:sym typeface="Wingdings" pitchFamily="2" charset="2"/>
              </a:rPr>
              <a:t> </a:t>
            </a:r>
            <a:r>
              <a:rPr lang="fr-FR" sz="2000" dirty="0" err="1">
                <a:latin typeface="Arial" charset="0"/>
                <a:sym typeface="Wingdings" pitchFamily="2" charset="2"/>
              </a:rPr>
              <a:t>konsumen</a:t>
            </a:r>
            <a:endParaRPr lang="fr-FR" sz="2000" dirty="0">
              <a:latin typeface="Arial" charset="0"/>
              <a:sym typeface="Wingdings" pitchFamily="2" charset="2"/>
            </a:endParaRPr>
          </a:p>
          <a:p>
            <a:pPr lvl="1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fr-FR" sz="2000" dirty="0" err="1" smtClean="0">
                <a:latin typeface="Arial" charset="0"/>
                <a:sym typeface="Wingdings" pitchFamily="2" charset="2"/>
              </a:rPr>
              <a:t>Manusia</a:t>
            </a:r>
            <a:r>
              <a:rPr lang="fr-FR" sz="2000" dirty="0" smtClean="0">
                <a:latin typeface="Arial" charset="0"/>
                <a:sym typeface="Wingdings" pitchFamily="2" charset="2"/>
              </a:rPr>
              <a:t> </a:t>
            </a:r>
            <a:r>
              <a:rPr lang="fr-FR" sz="2000" dirty="0" err="1" smtClean="0">
                <a:latin typeface="Arial" charset="0"/>
                <a:sym typeface="Wingdings" pitchFamily="2" charset="2"/>
              </a:rPr>
              <a:t>menggunakan</a:t>
            </a:r>
            <a:r>
              <a:rPr lang="fr-FR" sz="2000" dirty="0" smtClean="0">
                <a:latin typeface="Arial" charset="0"/>
                <a:sym typeface="Wingdings" pitchFamily="2" charset="2"/>
              </a:rPr>
              <a:t> </a:t>
            </a:r>
            <a:r>
              <a:rPr lang="fr-FR" sz="2000" dirty="0" err="1" smtClean="0">
                <a:latin typeface="Arial" charset="0"/>
                <a:sym typeface="Wingdings" pitchFamily="2" charset="2"/>
              </a:rPr>
              <a:t>energi</a:t>
            </a:r>
            <a:r>
              <a:rPr lang="fr-FR" sz="2000" dirty="0" smtClean="0">
                <a:latin typeface="Arial" charset="0"/>
                <a:sym typeface="Wingdings" pitchFamily="2" charset="2"/>
              </a:rPr>
              <a:t> dari </a:t>
            </a:r>
            <a:r>
              <a:rPr lang="fr-FR" sz="2000" dirty="0" err="1" smtClean="0">
                <a:latin typeface="Arial" charset="0"/>
                <a:sym typeface="Wingdings" pitchFamily="2" charset="2"/>
              </a:rPr>
              <a:t>alam</a:t>
            </a:r>
            <a:r>
              <a:rPr lang="fr-FR" sz="2000" dirty="0" smtClean="0">
                <a:latin typeface="Arial" charset="0"/>
                <a:sym typeface="Wingdings" pitchFamily="2" charset="2"/>
              </a:rPr>
              <a:t> (</a:t>
            </a:r>
            <a:r>
              <a:rPr lang="fr-FR" sz="2000" dirty="0" err="1" smtClean="0">
                <a:latin typeface="Arial" charset="0"/>
                <a:sym typeface="Wingdings" pitchFamily="2" charset="2"/>
              </a:rPr>
              <a:t>otot</a:t>
            </a:r>
            <a:r>
              <a:rPr lang="fr-FR" sz="2000" dirty="0" smtClean="0">
                <a:latin typeface="Arial" charset="0"/>
                <a:sym typeface="Wingdings" pitchFamily="2" charset="2"/>
              </a:rPr>
              <a:t> </a:t>
            </a:r>
            <a:r>
              <a:rPr lang="fr-FR" sz="2000" dirty="0" err="1" smtClean="0">
                <a:latin typeface="Arial" charset="0"/>
                <a:sym typeface="Wingdings" pitchFamily="2" charset="2"/>
              </a:rPr>
              <a:t>binatang</a:t>
            </a:r>
            <a:r>
              <a:rPr lang="fr-FR" sz="2000" dirty="0" smtClean="0">
                <a:latin typeface="Arial" charset="0"/>
                <a:sym typeface="Wingdings" pitchFamily="2" charset="2"/>
              </a:rPr>
              <a:t>, </a:t>
            </a:r>
            <a:r>
              <a:rPr lang="fr-FR" sz="2000" dirty="0" err="1" smtClean="0">
                <a:latin typeface="Arial" charset="0"/>
                <a:sym typeface="Wingdings" pitchFamily="2" charset="2"/>
              </a:rPr>
              <a:t>matahari</a:t>
            </a:r>
            <a:r>
              <a:rPr lang="fr-FR" sz="2000" dirty="0" smtClean="0">
                <a:latin typeface="Arial" charset="0"/>
                <a:sym typeface="Wingdings" pitchFamily="2" charset="2"/>
              </a:rPr>
              <a:t>, </a:t>
            </a:r>
            <a:r>
              <a:rPr lang="fr-FR" sz="2000" dirty="0" err="1" smtClean="0">
                <a:latin typeface="Arial" charset="0"/>
                <a:sym typeface="Wingdings" pitchFamily="2" charset="2"/>
              </a:rPr>
              <a:t>angin</a:t>
            </a:r>
            <a:r>
              <a:rPr lang="fr-FR" sz="2000" dirty="0" smtClean="0">
                <a:latin typeface="Arial" charset="0"/>
                <a:sym typeface="Wingdings" pitchFamily="2" charset="2"/>
              </a:rPr>
              <a:t> &amp; air)</a:t>
            </a:r>
          </a:p>
        </p:txBody>
      </p:sp>
    </p:spTree>
    <p:extLst>
      <p:ext uri="{BB962C8B-B14F-4D97-AF65-F5344CB8AC3E}">
        <p14:creationId xmlns:p14="http://schemas.microsoft.com/office/powerpoint/2010/main" val="1089409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1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1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1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924800" cy="685800"/>
          </a:xfrm>
        </p:spPr>
        <p:txBody>
          <a:bodyPr/>
          <a:lstStyle/>
          <a:p>
            <a:pPr eaLnBrk="1" hangingPunct="1">
              <a:defRPr/>
            </a:pPr>
            <a:r>
              <a:rPr lang="fr-FR" b="1" smtClean="0"/>
              <a:t>SIKLUS HIDUP TEKNOLOGI</a:t>
            </a:r>
          </a:p>
        </p:txBody>
      </p:sp>
      <p:sp>
        <p:nvSpPr>
          <p:cNvPr id="5222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 smtClean="0">
                <a:solidFill>
                  <a:schemeClr val="bg1"/>
                </a:solidFill>
                <a:latin typeface="Arial Unicode MS" pitchFamily="34" charset="-128"/>
              </a:rPr>
              <a:t>Kuliah 2 - Evolusi dan Teknologi</a:t>
            </a:r>
          </a:p>
        </p:txBody>
      </p:sp>
      <p:sp>
        <p:nvSpPr>
          <p:cNvPr id="5222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D9EADFA-47F0-40FD-9275-31B80E22E552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50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543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143000"/>
            <a:ext cx="76962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fr-FR" sz="2400" b="1" u="sng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LITTLE (1983):</a:t>
            </a:r>
            <a:endParaRPr lang="fr-FR" sz="32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SzPct val="55000"/>
              <a:buFont typeface="Wingdings" pitchFamily="2" charset="2"/>
              <a:buBlip>
                <a:blip r:embed="rId3"/>
              </a:buBlip>
              <a:defRPr/>
            </a:pPr>
            <a:endParaRPr lang="fr-FR" sz="2000" smtClean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SzPct val="55000"/>
              <a:buFont typeface="Wingdings" pitchFamily="2" charset="2"/>
              <a:buBlip>
                <a:blip r:embed="rId3"/>
              </a:buBlip>
              <a:defRPr/>
            </a:pPr>
            <a:r>
              <a:rPr lang="fr-FR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Key Technology: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  <a:defRPr/>
            </a:pPr>
            <a:endParaRPr lang="fr-FR" sz="20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  <a:defRPr/>
            </a:pPr>
            <a:r>
              <a:rPr lang="fr-FR" sz="1800" smtClean="0">
                <a:latin typeface="Arial" charset="0"/>
              </a:rPr>
              <a:t>Strong impact on the </a:t>
            </a:r>
            <a:r>
              <a:rPr lang="fr-FR" sz="20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value-added stream of performance, cost &amp; quality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  <a:defRPr/>
            </a:pPr>
            <a:endParaRPr lang="fr-FR" sz="1800" smtClean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  <a:defRPr/>
            </a:pPr>
            <a:r>
              <a:rPr lang="fr-FR" sz="1800" smtClean="0">
                <a:latin typeface="Arial" charset="0"/>
              </a:rPr>
              <a:t>Company develop a proprietary position in </a:t>
            </a:r>
            <a:r>
              <a:rPr lang="fr-FR" sz="20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products or processes</a:t>
            </a:r>
            <a:endParaRPr lang="fr-FR" sz="1800" smtClean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  <a:defRPr/>
            </a:pPr>
            <a:endParaRPr lang="fr-FR" sz="1800" smtClean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  <a:defRPr/>
            </a:pPr>
            <a:r>
              <a:rPr lang="fr-FR" sz="1800" smtClean="0">
                <a:latin typeface="Arial" charset="0"/>
              </a:rPr>
              <a:t>Essential to the success of company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  <a:defRPr/>
            </a:pPr>
            <a:endParaRPr lang="fr-FR" sz="1800" smtClean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  <a:defRPr/>
            </a:pPr>
            <a:r>
              <a:rPr lang="fr-FR" sz="20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Influence the growth phase</a:t>
            </a:r>
            <a:r>
              <a:rPr lang="fr-FR" sz="1800" smtClean="0">
                <a:latin typeface="Arial" charset="0"/>
              </a:rPr>
              <a:t> of the technology S-Curve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  <a:defRPr/>
            </a:pPr>
            <a:endParaRPr lang="fr-FR" sz="1800" smtClean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  <a:defRPr/>
            </a:pPr>
            <a:r>
              <a:rPr lang="fr-FR" sz="1800" smtClean="0">
                <a:latin typeface="Arial" charset="0"/>
              </a:rPr>
              <a:t>Major impact on </a:t>
            </a:r>
            <a:r>
              <a:rPr lang="fr-FR" sz="2000" b="1" i="1" u="sng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 company’s competitive position</a:t>
            </a:r>
          </a:p>
        </p:txBody>
      </p:sp>
    </p:spTree>
    <p:extLst>
      <p:ext uri="{BB962C8B-B14F-4D97-AF65-F5344CB8AC3E}">
        <p14:creationId xmlns:p14="http://schemas.microsoft.com/office/powerpoint/2010/main" val="316762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924800" cy="685800"/>
          </a:xfrm>
        </p:spPr>
        <p:txBody>
          <a:bodyPr/>
          <a:lstStyle/>
          <a:p>
            <a:pPr eaLnBrk="1" hangingPunct="1">
              <a:defRPr/>
            </a:pPr>
            <a:r>
              <a:rPr lang="fr-FR" b="1" smtClean="0"/>
              <a:t>SIKLUS HIDUP TEKNOLOGI</a:t>
            </a:r>
          </a:p>
        </p:txBody>
      </p:sp>
      <p:sp>
        <p:nvSpPr>
          <p:cNvPr id="5325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 smtClean="0">
                <a:solidFill>
                  <a:schemeClr val="bg1"/>
                </a:solidFill>
                <a:latin typeface="Arial Unicode MS" pitchFamily="34" charset="-128"/>
              </a:rPr>
              <a:t>Kuliah 2 - Evolusi dan Teknologi</a:t>
            </a:r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28C0508-A90A-4C2A-9E30-8281A5836DCA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51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553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295400"/>
            <a:ext cx="7696200" cy="4876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fr-FR" sz="2400" b="1" u="sng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LITTLE (1983):</a:t>
            </a:r>
            <a:endParaRPr lang="fr-FR" sz="2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defRPr/>
            </a:pPr>
            <a:endParaRPr lang="fr-FR" sz="2400" b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SzPct val="55000"/>
              <a:buFont typeface="Wingdings" pitchFamily="2" charset="2"/>
              <a:buBlip>
                <a:blip r:embed="rId3"/>
              </a:buBlip>
              <a:defRPr/>
            </a:pPr>
            <a:r>
              <a:rPr lang="fr-FR" sz="2000" smtClean="0">
                <a:latin typeface="Arial" charset="0"/>
              </a:rPr>
              <a:t>Base Technology:</a:t>
            </a:r>
          </a:p>
          <a:p>
            <a:pPr lvl="1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fr-FR" sz="1800" smtClean="0">
                <a:latin typeface="Arial" charset="0"/>
              </a:rPr>
              <a:t>Technology </a:t>
            </a:r>
            <a:r>
              <a:rPr lang="fr-FR" sz="20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mature</a:t>
            </a:r>
          </a:p>
          <a:p>
            <a:pPr lvl="1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fr-FR" sz="1800" smtClean="0">
                <a:latin typeface="Arial" charset="0"/>
              </a:rPr>
              <a:t>No competitive advantage</a:t>
            </a:r>
          </a:p>
          <a:p>
            <a:pPr lvl="1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fr-FR" sz="1800" smtClean="0">
                <a:latin typeface="Arial" charset="0"/>
              </a:rPr>
              <a:t>Considere commodity &amp; usually </a:t>
            </a:r>
            <a:r>
              <a:rPr lang="fr-FR" sz="20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available to all competitors</a:t>
            </a:r>
          </a:p>
          <a:p>
            <a:pPr lvl="1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fr-FR" sz="1800" smtClean="0">
                <a:latin typeface="Arial" charset="0"/>
              </a:rPr>
              <a:t>Company should </a:t>
            </a:r>
            <a:r>
              <a:rPr lang="fr-FR" sz="20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start divesting selectively</a:t>
            </a:r>
            <a:r>
              <a:rPr lang="fr-FR" sz="1800" smtClean="0">
                <a:latin typeface="Arial" charset="0"/>
              </a:rPr>
              <a:t> while harvesting the benefits from the mature technology (cash cow)</a:t>
            </a:r>
          </a:p>
          <a:p>
            <a:pPr eaLnBrk="1" hangingPunct="1">
              <a:buSzPct val="55000"/>
              <a:buFont typeface="Wingdings" pitchFamily="2" charset="2"/>
              <a:buBlip>
                <a:blip r:embed="rId3"/>
              </a:buBlip>
              <a:defRPr/>
            </a:pPr>
            <a:endParaRPr lang="fr-FR" sz="2000" smtClean="0">
              <a:latin typeface="Arial" charset="0"/>
            </a:endParaRPr>
          </a:p>
          <a:p>
            <a:pPr eaLnBrk="1" hangingPunct="1">
              <a:buSzPct val="55000"/>
              <a:buFont typeface="Wingdings" pitchFamily="2" charset="2"/>
              <a:buBlip>
                <a:blip r:embed="rId3"/>
              </a:buBlip>
              <a:defRPr/>
            </a:pPr>
            <a:r>
              <a:rPr lang="fr-FR" sz="2000" smtClean="0">
                <a:latin typeface="Arial" charset="0"/>
              </a:rPr>
              <a:t>Aging Stage of Technology:</a:t>
            </a:r>
          </a:p>
          <a:p>
            <a:pPr lvl="1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fr-FR" sz="1800" smtClean="0">
                <a:latin typeface="Arial" charset="0"/>
              </a:rPr>
              <a:t>Company must have developed the strategic options </a:t>
            </a:r>
          </a:p>
          <a:p>
            <a:pPr lvl="1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fr-FR" sz="20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Going of out business</a:t>
            </a:r>
          </a:p>
        </p:txBody>
      </p:sp>
    </p:spTree>
    <p:extLst>
      <p:ext uri="{BB962C8B-B14F-4D97-AF65-F5344CB8AC3E}">
        <p14:creationId xmlns:p14="http://schemas.microsoft.com/office/powerpoint/2010/main" val="7612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924800" cy="685800"/>
          </a:xfrm>
        </p:spPr>
        <p:txBody>
          <a:bodyPr/>
          <a:lstStyle/>
          <a:p>
            <a:pPr eaLnBrk="1" hangingPunct="1">
              <a:defRPr/>
            </a:pPr>
            <a:r>
              <a:rPr lang="fr-FR" b="1" smtClean="0"/>
              <a:t>SIKLUS HIDUP TEKNOLOGI</a:t>
            </a:r>
          </a:p>
        </p:txBody>
      </p:sp>
      <p:sp>
        <p:nvSpPr>
          <p:cNvPr id="5427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 smtClean="0">
                <a:solidFill>
                  <a:schemeClr val="bg1"/>
                </a:solidFill>
                <a:latin typeface="Arial Unicode MS" pitchFamily="34" charset="-128"/>
              </a:rPr>
              <a:t>Kuliah 2 - Evolusi dan Teknologi</a:t>
            </a:r>
          </a:p>
        </p:txBody>
      </p:sp>
      <p:sp>
        <p:nvSpPr>
          <p:cNvPr id="5427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A8542EB-DCA8-4FEB-BA94-2151D9099EBB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52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563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219200"/>
            <a:ext cx="7696200" cy="4953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fr-FR" sz="2400" b="1" u="sng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LITTLE (1983):</a:t>
            </a:r>
          </a:p>
          <a:p>
            <a:pPr eaLnBrk="1" hangingPunct="1">
              <a:lnSpc>
                <a:spcPct val="120000"/>
              </a:lnSpc>
              <a:buSzPct val="65000"/>
              <a:buFont typeface="Wingdings" pitchFamily="2" charset="2"/>
              <a:buBlip>
                <a:blip r:embed="rId3"/>
              </a:buBlip>
              <a:defRPr/>
            </a:pPr>
            <a:endParaRPr lang="fr-FR" sz="2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fr-FR" sz="2000" smtClean="0">
                <a:latin typeface="Arial" charset="0"/>
              </a:rPr>
              <a:t>Emerging Technology: </a:t>
            </a:r>
          </a:p>
          <a:p>
            <a:pPr lvl="1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fr-FR" sz="1800" smtClean="0">
                <a:latin typeface="Arial" charset="0"/>
              </a:rPr>
              <a:t>Tidak mempunyai potensi untuk merubah the </a:t>
            </a:r>
            <a:r>
              <a:rPr lang="fr-FR" sz="20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basis of competition</a:t>
            </a:r>
            <a:r>
              <a:rPr lang="fr-FR" sz="1800" smtClean="0">
                <a:latin typeface="Arial" charset="0"/>
              </a:rPr>
              <a:t> in the future</a:t>
            </a:r>
          </a:p>
          <a:p>
            <a:pPr lvl="1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fr-FR" sz="1800" smtClean="0">
                <a:latin typeface="Arial" charset="0"/>
              </a:rPr>
              <a:t>Company </a:t>
            </a:r>
            <a:r>
              <a:rPr lang="fr-FR" sz="20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is interested</a:t>
            </a:r>
            <a:r>
              <a:rPr lang="fr-FR" sz="1800" smtClean="0">
                <a:latin typeface="Arial" charset="0"/>
              </a:rPr>
              <a:t> in the technology &amp; should </a:t>
            </a:r>
            <a:r>
              <a:rPr lang="fr-FR" sz="20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monitor </a:t>
            </a:r>
            <a:r>
              <a:rPr lang="fr-FR" sz="1800" smtClean="0">
                <a:latin typeface="Arial" charset="0"/>
              </a:rPr>
              <a:t>emerging technology</a:t>
            </a:r>
          </a:p>
          <a:p>
            <a:pPr eaLnBrk="1" hangingPunct="1">
              <a:buSzPct val="55000"/>
              <a:buFont typeface="Wingdings" pitchFamily="2" charset="2"/>
              <a:buBlip>
                <a:blip r:embed="rId3"/>
              </a:buBlip>
              <a:defRPr/>
            </a:pPr>
            <a:endParaRPr lang="fr-FR" sz="1800" smtClean="0">
              <a:latin typeface="Arial" charset="0"/>
            </a:endParaRPr>
          </a:p>
          <a:p>
            <a:pPr eaLnBrk="1" hangingPunct="1">
              <a:buSzPct val="55000"/>
              <a:buFont typeface="Wingdings" pitchFamily="2" charset="2"/>
              <a:buBlip>
                <a:blip r:embed="rId3"/>
              </a:buBlip>
              <a:defRPr/>
            </a:pPr>
            <a:r>
              <a:rPr lang="fr-FR" sz="2000" smtClean="0">
                <a:latin typeface="Arial" charset="0"/>
              </a:rPr>
              <a:t>Pacing Technolgy:</a:t>
            </a:r>
          </a:p>
          <a:p>
            <a:pPr lvl="1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fr-FR" sz="1800" smtClean="0">
                <a:latin typeface="Arial" charset="0"/>
              </a:rPr>
              <a:t>Technology is further along the curve of progress</a:t>
            </a:r>
          </a:p>
          <a:p>
            <a:pPr lvl="1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fr-FR" sz="20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Mempunyai potensi</a:t>
            </a:r>
            <a:r>
              <a:rPr lang="fr-FR" sz="1800" smtClean="0">
                <a:latin typeface="Arial" charset="0"/>
              </a:rPr>
              <a:t> untuk merubah the basis of competition</a:t>
            </a:r>
          </a:p>
          <a:p>
            <a:pPr lvl="1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fr-FR" sz="1800" smtClean="0">
                <a:latin typeface="Arial" charset="0"/>
              </a:rPr>
              <a:t>Company is interested </a:t>
            </a:r>
            <a:r>
              <a:rPr lang="fr-FR" sz="2000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 being players in the technology</a:t>
            </a:r>
            <a:r>
              <a:rPr lang="fr-FR" sz="1800" smtClean="0">
                <a:latin typeface="Arial" charset="0"/>
              </a:rPr>
              <a:t> &amp; should consider investing selectively</a:t>
            </a:r>
          </a:p>
        </p:txBody>
      </p:sp>
    </p:spTree>
    <p:extLst>
      <p:ext uri="{BB962C8B-B14F-4D97-AF65-F5344CB8AC3E}">
        <p14:creationId xmlns:p14="http://schemas.microsoft.com/office/powerpoint/2010/main" val="32484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924800" cy="685800"/>
          </a:xfrm>
        </p:spPr>
        <p:txBody>
          <a:bodyPr/>
          <a:lstStyle/>
          <a:p>
            <a:pPr eaLnBrk="1" hangingPunct="1">
              <a:defRPr/>
            </a:pPr>
            <a:r>
              <a:rPr lang="fr-FR" b="1" smtClean="0"/>
              <a:t>SIKLUS HIDUP TEKNOLOGI</a:t>
            </a:r>
          </a:p>
        </p:txBody>
      </p:sp>
      <p:sp>
        <p:nvSpPr>
          <p:cNvPr id="5529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 smtClean="0">
                <a:solidFill>
                  <a:schemeClr val="bg1"/>
                </a:solidFill>
                <a:latin typeface="Arial Unicode MS" pitchFamily="34" charset="-128"/>
              </a:rPr>
              <a:t>Kuliah 2 - Evolusi dan Teknologi</a:t>
            </a:r>
          </a:p>
        </p:txBody>
      </p:sp>
      <p:sp>
        <p:nvSpPr>
          <p:cNvPr id="5529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6740323-05E2-424B-8188-BEC67EB1372C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53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573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219200"/>
            <a:ext cx="7696200" cy="4953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fr-FR" sz="2400" b="1" u="sng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LITTLE (1983):</a:t>
            </a:r>
            <a:endParaRPr lang="fr-FR" sz="3100" smtClean="0">
              <a:latin typeface="Arial" charset="0"/>
            </a:endParaRPr>
          </a:p>
        </p:txBody>
      </p:sp>
      <p:pic>
        <p:nvPicPr>
          <p:cNvPr id="55302" name="Picture 4" descr="1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842168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33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924800" cy="685800"/>
          </a:xfrm>
        </p:spPr>
        <p:txBody>
          <a:bodyPr/>
          <a:lstStyle/>
          <a:p>
            <a:pPr eaLnBrk="1" hangingPunct="1">
              <a:defRPr/>
            </a:pPr>
            <a:r>
              <a:rPr lang="fr-FR" b="1" smtClean="0"/>
              <a:t>SIKLUS HIDUP TEKNOLOGI</a:t>
            </a:r>
          </a:p>
        </p:txBody>
      </p:sp>
      <p:sp>
        <p:nvSpPr>
          <p:cNvPr id="5632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 smtClean="0">
                <a:solidFill>
                  <a:schemeClr val="bg1"/>
                </a:solidFill>
                <a:latin typeface="Arial Unicode MS" pitchFamily="34" charset="-128"/>
              </a:rPr>
              <a:t>Kuliah 2 - Evolusi dan Teknologi</a:t>
            </a:r>
          </a:p>
        </p:txBody>
      </p:sp>
      <p:sp>
        <p:nvSpPr>
          <p:cNvPr id="5632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0C9EEA5-E6D2-49B4-937B-27052F8DBAFA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54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584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0" y="1143000"/>
            <a:ext cx="7772400" cy="5181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SzPct val="65000"/>
              <a:buFont typeface="Wingdings" pitchFamily="2" charset="2"/>
              <a:buBlip>
                <a:blip r:embed="rId3"/>
              </a:buBlip>
              <a:defRPr/>
            </a:pPr>
            <a:r>
              <a:rPr lang="fr-FR" sz="2400" b="1" u="sng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LITTLE (1983):</a:t>
            </a:r>
            <a:endParaRPr lang="fr-FR" sz="3100" smtClean="0">
              <a:latin typeface="Arial" charset="0"/>
            </a:endParaRPr>
          </a:p>
          <a:p>
            <a:pPr eaLnBrk="1" hangingPunct="1">
              <a:lnSpc>
                <a:spcPct val="120000"/>
              </a:lnSpc>
              <a:buSzPct val="65000"/>
              <a:buFont typeface="Wingdings" pitchFamily="2" charset="2"/>
              <a:buBlip>
                <a:blip r:embed="rId3"/>
              </a:buBlip>
              <a:defRPr/>
            </a:pPr>
            <a:endParaRPr lang="fr-FR" sz="3100" smtClean="0">
              <a:latin typeface="Arial" charset="0"/>
            </a:endParaRPr>
          </a:p>
        </p:txBody>
      </p:sp>
      <p:pic>
        <p:nvPicPr>
          <p:cNvPr id="56326" name="Picture 4" descr="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7772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81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fr-FR" b="1" smtClean="0">
                <a:solidFill>
                  <a:srgbClr val="6666FF"/>
                </a:solidFill>
              </a:rPr>
              <a:t>TEORI PERUBAHAN MASYARAKAT</a:t>
            </a:r>
            <a:endParaRPr lang="fr-FR" b="1" smtClean="0"/>
          </a:p>
        </p:txBody>
      </p:sp>
      <p:sp>
        <p:nvSpPr>
          <p:cNvPr id="819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 smtClean="0">
                <a:solidFill>
                  <a:schemeClr val="bg1"/>
                </a:solidFill>
                <a:latin typeface="Arial Unicode MS" pitchFamily="34" charset="-128"/>
              </a:rPr>
              <a:t>Kuliah 2 - Evolusi dan Teknologi</a:t>
            </a:r>
          </a:p>
        </p:txBody>
      </p:sp>
      <p:sp>
        <p:nvSpPr>
          <p:cNvPr id="819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52ABE19-661A-4982-9F61-64816228F390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6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020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371600"/>
            <a:ext cx="8153400" cy="4648200"/>
          </a:xfrm>
        </p:spPr>
        <p:txBody>
          <a:bodyPr/>
          <a:lstStyle/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fr-FR" sz="2000" smtClean="0">
                <a:latin typeface="Arial" charset="0"/>
                <a:sym typeface="Wingdings" pitchFamily="2" charset="2"/>
              </a:rPr>
              <a:t>Manusia yang semula </a:t>
            </a:r>
            <a:r>
              <a:rPr lang="fr-FR" sz="2000" b="1" smtClean="0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itchFamily="2" charset="2"/>
              </a:rPr>
              <a:t>berpindah-pindah</a:t>
            </a:r>
            <a:r>
              <a:rPr lang="fr-FR" sz="2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itchFamily="2" charset="2"/>
              </a:rPr>
              <a:t> </a:t>
            </a:r>
            <a:r>
              <a:rPr lang="fr-FR" sz="2000" smtClean="0">
                <a:latin typeface="Arial" charset="0"/>
                <a:sym typeface="Wingdings" pitchFamily="2" charset="2"/>
              </a:rPr>
              <a:t>menjadi suka untuk </a:t>
            </a:r>
            <a:r>
              <a:rPr lang="fr-FR" sz="2000" b="1" smtClean="0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itchFamily="2" charset="2"/>
              </a:rPr>
              <a:t>tinggal menetap</a:t>
            </a:r>
            <a:r>
              <a:rPr lang="fr-FR" sz="2000" smtClean="0">
                <a:latin typeface="Arial" charset="0"/>
                <a:sym typeface="Wingdings" pitchFamily="2" charset="2"/>
              </a:rPr>
              <a:t> (desa)</a:t>
            </a:r>
          </a:p>
        </p:txBody>
      </p:sp>
      <p:pic>
        <p:nvPicPr>
          <p:cNvPr id="8198" name="Picture 4" descr="habit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34385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5" descr="habit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3581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6" descr="habit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91000"/>
            <a:ext cx="3581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054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fr-FR" b="1" smtClean="0">
                <a:solidFill>
                  <a:srgbClr val="6666FF"/>
                </a:solidFill>
              </a:rPr>
              <a:t>TEORI PERUBAHAN MASYARAKAT</a:t>
            </a:r>
            <a:endParaRPr lang="fr-FR" b="1" smtClean="0"/>
          </a:p>
        </p:txBody>
      </p:sp>
      <p:sp>
        <p:nvSpPr>
          <p:cNvPr id="921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 smtClean="0">
                <a:solidFill>
                  <a:schemeClr val="bg1"/>
                </a:solidFill>
                <a:latin typeface="Arial Unicode MS" pitchFamily="34" charset="-128"/>
              </a:rPr>
              <a:t>Kuliah 2 - Evolusi dan Teknologi</a:t>
            </a:r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4E3D9BE-00C2-4847-AEDF-C4FE81ADC348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7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031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371600"/>
            <a:ext cx="7772400" cy="4648200"/>
          </a:xfrm>
        </p:spPr>
        <p:txBody>
          <a:bodyPr/>
          <a:lstStyle/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fr-FR" sz="2000" dirty="0" err="1" smtClean="0">
                <a:latin typeface="Arial" charset="0"/>
                <a:sym typeface="Wingdings" pitchFamily="2" charset="2"/>
              </a:rPr>
              <a:t>Manusia</a:t>
            </a:r>
            <a:r>
              <a:rPr lang="fr-FR" sz="2000" dirty="0" smtClean="0">
                <a:latin typeface="Arial" charset="0"/>
                <a:sym typeface="Wingdings" pitchFamily="2" charset="2"/>
              </a:rPr>
              <a:t> </a:t>
            </a:r>
            <a:r>
              <a:rPr lang="fr-FR" sz="2000" dirty="0" err="1" smtClean="0">
                <a:latin typeface="Arial" charset="0"/>
                <a:sym typeface="Wingdings" pitchFamily="2" charset="2"/>
              </a:rPr>
              <a:t>menggunakan</a:t>
            </a:r>
            <a:r>
              <a:rPr lang="fr-FR" sz="2000" dirty="0" smtClean="0">
                <a:latin typeface="Arial" charset="0"/>
                <a:sym typeface="Wingdings" pitchFamily="2" charset="2"/>
              </a:rPr>
              <a:t> </a:t>
            </a:r>
            <a:r>
              <a:rPr lang="fr-FR" sz="2000" b="1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itchFamily="2" charset="2"/>
              </a:rPr>
              <a:t>energi</a:t>
            </a:r>
            <a:r>
              <a:rPr lang="fr-FR" sz="2000" b="1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itchFamily="2" charset="2"/>
              </a:rPr>
              <a:t> dari </a:t>
            </a:r>
            <a:r>
              <a:rPr lang="fr-FR" sz="2000" b="1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itchFamily="2" charset="2"/>
              </a:rPr>
              <a:t>alam</a:t>
            </a:r>
            <a:r>
              <a:rPr lang="fr-FR" sz="2000" dirty="0" smtClean="0">
                <a:latin typeface="Arial" charset="0"/>
                <a:sym typeface="Wingdings" pitchFamily="2" charset="2"/>
              </a:rPr>
              <a:t> (</a:t>
            </a:r>
            <a:r>
              <a:rPr lang="fr-FR" sz="2000" dirty="0" err="1" smtClean="0">
                <a:latin typeface="Arial" charset="0"/>
                <a:sym typeface="Wingdings" pitchFamily="2" charset="2"/>
              </a:rPr>
              <a:t>otot</a:t>
            </a:r>
            <a:r>
              <a:rPr lang="fr-FR" sz="2000" dirty="0" smtClean="0">
                <a:latin typeface="Arial" charset="0"/>
                <a:sym typeface="Wingdings" pitchFamily="2" charset="2"/>
              </a:rPr>
              <a:t> </a:t>
            </a:r>
            <a:r>
              <a:rPr lang="fr-FR" sz="2000" dirty="0" err="1" smtClean="0">
                <a:latin typeface="Arial" charset="0"/>
                <a:sym typeface="Wingdings" pitchFamily="2" charset="2"/>
              </a:rPr>
              <a:t>binatang</a:t>
            </a:r>
            <a:r>
              <a:rPr lang="fr-FR" sz="2000" dirty="0" smtClean="0">
                <a:latin typeface="Arial" charset="0"/>
                <a:sym typeface="Wingdings" pitchFamily="2" charset="2"/>
              </a:rPr>
              <a:t>)</a:t>
            </a:r>
          </a:p>
        </p:txBody>
      </p:sp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82" y="2590800"/>
            <a:ext cx="416611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5" descr="KincirAir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3886200" cy="416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131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fr-FR" b="1" smtClean="0">
                <a:solidFill>
                  <a:srgbClr val="6666FF"/>
                </a:solidFill>
              </a:rPr>
              <a:t>TEORI PERUBAHAN MASYARAKAT</a:t>
            </a:r>
            <a:endParaRPr lang="fr-FR" b="1" smtClean="0"/>
          </a:p>
        </p:txBody>
      </p:sp>
      <p:sp>
        <p:nvSpPr>
          <p:cNvPr id="1024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 smtClean="0">
                <a:solidFill>
                  <a:schemeClr val="bg1"/>
                </a:solidFill>
                <a:latin typeface="Arial Unicode MS" pitchFamily="34" charset="-128"/>
              </a:rPr>
              <a:t>Kuliah 2 - Evolusi dan Teknologi</a:t>
            </a:r>
          </a:p>
        </p:txBody>
      </p:sp>
      <p:sp>
        <p:nvSpPr>
          <p:cNvPr id="1024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1492FF4-1EC1-464B-8005-42334960ED17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8</a:t>
            </a:fld>
            <a:endParaRPr lang="en-US" sz="120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031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371600"/>
            <a:ext cx="7772400" cy="4648200"/>
          </a:xfrm>
        </p:spPr>
        <p:txBody>
          <a:bodyPr/>
          <a:lstStyle/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fr-FR" sz="2000" dirty="0" err="1" smtClean="0">
                <a:latin typeface="Arial" charset="0"/>
                <a:sym typeface="Wingdings" pitchFamily="2" charset="2"/>
              </a:rPr>
              <a:t>Manusia</a:t>
            </a:r>
            <a:r>
              <a:rPr lang="fr-FR" sz="2000" dirty="0" smtClean="0">
                <a:latin typeface="Arial" charset="0"/>
                <a:sym typeface="Wingdings" pitchFamily="2" charset="2"/>
              </a:rPr>
              <a:t> </a:t>
            </a:r>
            <a:r>
              <a:rPr lang="fr-FR" sz="2000" dirty="0" err="1" smtClean="0">
                <a:latin typeface="Arial" charset="0"/>
                <a:sym typeface="Wingdings" pitchFamily="2" charset="2"/>
              </a:rPr>
              <a:t>menggunakan</a:t>
            </a:r>
            <a:r>
              <a:rPr lang="fr-FR" sz="2000" dirty="0" smtClean="0">
                <a:latin typeface="Arial" charset="0"/>
                <a:sym typeface="Wingdings" pitchFamily="2" charset="2"/>
              </a:rPr>
              <a:t> </a:t>
            </a:r>
            <a:r>
              <a:rPr lang="fr-FR" sz="2000" b="1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itchFamily="2" charset="2"/>
              </a:rPr>
              <a:t>energi</a:t>
            </a:r>
            <a:r>
              <a:rPr lang="fr-FR" sz="2000" b="1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itchFamily="2" charset="2"/>
              </a:rPr>
              <a:t> dari </a:t>
            </a:r>
            <a:r>
              <a:rPr lang="fr-FR" sz="2000" b="1" dirty="0" err="1" smtClean="0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itchFamily="2" charset="2"/>
              </a:rPr>
              <a:t>alam</a:t>
            </a:r>
            <a:r>
              <a:rPr lang="fr-FR" sz="2000" dirty="0" smtClean="0">
                <a:latin typeface="Arial" charset="0"/>
                <a:sym typeface="Wingdings" pitchFamily="2" charset="2"/>
              </a:rPr>
              <a:t> (</a:t>
            </a:r>
            <a:r>
              <a:rPr lang="fr-FR" sz="2000" dirty="0" err="1" smtClean="0">
                <a:latin typeface="Arial" charset="0"/>
                <a:sym typeface="Wingdings" pitchFamily="2" charset="2"/>
              </a:rPr>
              <a:t>angin</a:t>
            </a:r>
            <a:r>
              <a:rPr lang="fr-FR" sz="2000" dirty="0" smtClean="0">
                <a:latin typeface="Arial" charset="0"/>
                <a:sym typeface="Wingdings" pitchFamily="2" charset="2"/>
              </a:rPr>
              <a:t> &amp; air)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endParaRPr lang="fr-FR" sz="2000" dirty="0" smtClean="0">
              <a:latin typeface="Arial" charset="0"/>
              <a:sym typeface="Wingdings" pitchFamily="2" charset="2"/>
            </a:endParaRPr>
          </a:p>
        </p:txBody>
      </p:sp>
      <p:pic>
        <p:nvPicPr>
          <p:cNvPr id="10246" name="Picture 2" descr="https://encrypted-tbn1.gstatic.com/images?q=tbn:ANd9GcQ5XvKP0pPgTCmieCNPV1zTNm3CVqKV_HQ7e4SsnwmIvArJyyA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429577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2868613"/>
            <a:ext cx="3414713" cy="2557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636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fr-FR" b="1" smtClean="0">
                <a:solidFill>
                  <a:srgbClr val="6666FF"/>
                </a:solidFill>
              </a:rPr>
              <a:t>TEORI PERUBAHAN MASYARAKAT</a:t>
            </a:r>
            <a:endParaRPr lang="fr-FR" b="1" smtClean="0"/>
          </a:p>
        </p:txBody>
      </p:sp>
      <p:sp>
        <p:nvSpPr>
          <p:cNvPr id="1024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 smtClean="0">
                <a:solidFill>
                  <a:schemeClr val="bg1"/>
                </a:solidFill>
                <a:latin typeface="Arial Unicode MS" pitchFamily="34" charset="-128"/>
              </a:rPr>
              <a:t>Kuliah 2 - Evolusi dan Teknologi</a:t>
            </a:r>
          </a:p>
        </p:txBody>
      </p:sp>
      <p:sp>
        <p:nvSpPr>
          <p:cNvPr id="1024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1492FF4-1EC1-464B-8005-42334960ED17}" type="slidenum">
              <a:rPr lang="en-US" sz="1200" smtClean="0">
                <a:solidFill>
                  <a:schemeClr val="bg1"/>
                </a:solidFill>
                <a:latin typeface="Arial Unicode MS" pitchFamily="34" charset="-128"/>
              </a:rPr>
              <a:pPr/>
              <a:t>9</a:t>
            </a:fld>
            <a:endParaRPr lang="en-US" sz="1200" dirty="0" smtClean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031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371600"/>
            <a:ext cx="7772400" cy="4648200"/>
          </a:xfrm>
        </p:spPr>
        <p:txBody>
          <a:bodyPr/>
          <a:lstStyle/>
          <a:p>
            <a:pPr marL="457200" lvl="1" indent="0" eaLnBrk="1" hangingPunct="1">
              <a:buNone/>
              <a:defRPr/>
            </a:pPr>
            <a:r>
              <a:rPr lang="fr-FR" sz="2000" dirty="0" err="1">
                <a:latin typeface="Arial" charset="0"/>
                <a:sym typeface="Wingdings" pitchFamily="2" charset="2"/>
              </a:rPr>
              <a:t>Masyarakat</a:t>
            </a:r>
            <a:r>
              <a:rPr lang="fr-FR" sz="2000" dirty="0">
                <a:latin typeface="Arial" charset="0"/>
                <a:sym typeface="Wingdings" pitchFamily="2" charset="2"/>
              </a:rPr>
              <a:t> </a:t>
            </a:r>
            <a:r>
              <a:rPr lang="fr-FR" sz="2000" dirty="0" err="1">
                <a:latin typeface="Arial" charset="0"/>
                <a:sym typeface="Wingdings" pitchFamily="2" charset="2"/>
              </a:rPr>
              <a:t>produsen</a:t>
            </a:r>
            <a:r>
              <a:rPr lang="fr-FR" sz="2000" dirty="0">
                <a:latin typeface="Arial" charset="0"/>
                <a:sym typeface="Wingdings" pitchFamily="2" charset="2"/>
              </a:rPr>
              <a:t> &amp; </a:t>
            </a:r>
            <a:r>
              <a:rPr lang="fr-FR" sz="2200" b="1" i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sekaligus</a:t>
            </a:r>
            <a:r>
              <a:rPr lang="fr-FR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itchFamily="2" charset="2"/>
              </a:rPr>
              <a:t> </a:t>
            </a:r>
            <a:r>
              <a:rPr lang="fr-FR" sz="2000" dirty="0" err="1">
                <a:latin typeface="Arial" charset="0"/>
                <a:sym typeface="Wingdings" pitchFamily="2" charset="2"/>
              </a:rPr>
              <a:t>menjadi</a:t>
            </a:r>
            <a:r>
              <a:rPr lang="fr-FR" sz="2000" dirty="0">
                <a:latin typeface="Arial" charset="0"/>
                <a:sym typeface="Wingdings" pitchFamily="2" charset="2"/>
              </a:rPr>
              <a:t> </a:t>
            </a:r>
            <a:r>
              <a:rPr lang="fr-FR" sz="2000" dirty="0" err="1">
                <a:latin typeface="Arial" charset="0"/>
                <a:sym typeface="Wingdings" pitchFamily="2" charset="2"/>
              </a:rPr>
              <a:t>konsumen</a:t>
            </a:r>
            <a:endParaRPr lang="fr-FR" sz="2000" dirty="0">
              <a:latin typeface="Arial" charset="0"/>
              <a:sym typeface="Wingdings" pitchFamily="2" charset="2"/>
            </a:endParaRPr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4624387" cy="3085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320307"/>
            <a:ext cx="1357993" cy="1626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444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1944</Words>
  <Application>Microsoft Office PowerPoint</Application>
  <PresentationFormat>On-screen Show (4:3)</PresentationFormat>
  <Paragraphs>477</Paragraphs>
  <Slides>54</Slides>
  <Notes>53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Civic</vt:lpstr>
      <vt:lpstr>Bitmap Image</vt:lpstr>
      <vt:lpstr>VISIO</vt:lpstr>
      <vt:lpstr>PowerPoint Presentation</vt:lpstr>
      <vt:lpstr>DK 116 KONSEP TEKNOLOGI</vt:lpstr>
      <vt:lpstr>EVOLUSI DAN TEKNOLOGI</vt:lpstr>
      <vt:lpstr>PERUBAHAN MASYARAKAT DAN  PERKEMBANGAN TEKNOLOGI</vt:lpstr>
      <vt:lpstr>TEORI PERUBAHAN MASYARAKAT</vt:lpstr>
      <vt:lpstr>TEORI PERUBAHAN MASYARAKAT</vt:lpstr>
      <vt:lpstr>TEORI PERUBAHAN MASYARAKAT</vt:lpstr>
      <vt:lpstr>TEORI PERUBAHAN MASYARAKAT</vt:lpstr>
      <vt:lpstr>TEORI PERUBAHAN MASYARAKAT</vt:lpstr>
      <vt:lpstr>TEORI PERUBAHAN MASYARAKAT</vt:lpstr>
      <vt:lpstr>TEORI PERUBAHAN MASYARAKAT</vt:lpstr>
      <vt:lpstr>TEORI PERUBAHAN MASYARAKAT</vt:lpstr>
      <vt:lpstr>TEORI PERUBAHAN MASYARAKAT</vt:lpstr>
      <vt:lpstr>TEORI PERUBAHAN MASYARAKAT</vt:lpstr>
      <vt:lpstr>TEORI PERUBAHAN MASYARAKAT</vt:lpstr>
      <vt:lpstr>TEORI PERUBAHAN MASYARAKAT</vt:lpstr>
      <vt:lpstr>TEORI PERUBAHAN MASYARAKAT</vt:lpstr>
      <vt:lpstr>TEORI PERUBAHAN MASYARAKAT</vt:lpstr>
      <vt:lpstr>TEORI PERUBAHAN MASYARAKAT</vt:lpstr>
      <vt:lpstr>TEORI PERUBAHAN MASYARAKAT</vt:lpstr>
      <vt:lpstr>PEMETAAN PERUBAHAN MASYARAKAT DAN PERKEMBANGAN TEKNOLOGI</vt:lpstr>
      <vt:lpstr>MATA RANTAI PERUBAHAN TEKNOLOGI</vt:lpstr>
      <vt:lpstr>TEKNOLOGI &amp; MASYARAKAT</vt:lpstr>
      <vt:lpstr>DEFINISI TEKNOLOGI</vt:lpstr>
      <vt:lpstr>DEFINISI TEKNOLOGI</vt:lpstr>
      <vt:lpstr>DEFINISI TEKNOLOGI</vt:lpstr>
      <vt:lpstr>DEFINISI TEKNOLOGI</vt:lpstr>
      <vt:lpstr>DEFINISI TEKNOLOGI</vt:lpstr>
      <vt:lpstr>DEFINISI TEKNOLOGI</vt:lpstr>
      <vt:lpstr>DEFINISI TEKNOLOGI</vt:lpstr>
      <vt:lpstr>DEFINISI TEKNOLOGI</vt:lpstr>
      <vt:lpstr>DEFINISI TEKNOLOGI</vt:lpstr>
      <vt:lpstr>DEFINISI TEKNOLOGI</vt:lpstr>
      <vt:lpstr>DEFINISI TEKNOLOGI</vt:lpstr>
      <vt:lpstr>DEFINISI TEKNOLOGI</vt:lpstr>
      <vt:lpstr>DEFINISI TEKNOLOGI</vt:lpstr>
      <vt:lpstr>TECHNOWARE: MESIN MANUAL</vt:lpstr>
      <vt:lpstr>TECHNOWARE: MESIN OTOMATIS</vt:lpstr>
      <vt:lpstr>TECHNOWARE: FASILITAS TERINTEGRASI</vt:lpstr>
      <vt:lpstr>DEFINISI TEKNOLOGI</vt:lpstr>
      <vt:lpstr>DEFINISI TEKNOLOGI</vt:lpstr>
      <vt:lpstr>DEFINISI TEKNOLOGI</vt:lpstr>
      <vt:lpstr>TECHNOLOGY PERFORMANCE</vt:lpstr>
      <vt:lpstr>SIKLUS HIDUP TEKNOLOGI</vt:lpstr>
      <vt:lpstr>SIKLUS HIDUP TEKNOLOGI</vt:lpstr>
      <vt:lpstr>SIKLUS HIDUP TEKNOLOGI</vt:lpstr>
      <vt:lpstr>SIKLUS HIDUP TEKNOLOGI</vt:lpstr>
      <vt:lpstr>SIKLUS HIDUP TEKNOLOGI</vt:lpstr>
      <vt:lpstr>SIKLUS HIDUP TEKNOLOGI</vt:lpstr>
      <vt:lpstr>SIKLUS HIDUP TEKNOLOGI</vt:lpstr>
      <vt:lpstr>SIKLUS HIDUP TEKNOLOGI</vt:lpstr>
      <vt:lpstr>SIKLUS HIDUP TEKNOLOGI</vt:lpstr>
      <vt:lpstr>SIKLUS HIDUP TEKNOLOGI</vt:lpstr>
      <vt:lpstr>SIKLUS HIDUP TEKNOLOGI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DK 116 KONSEP TEKNOLOGI</dc:title>
  <dc:creator>Arvianti</dc:creator>
  <cp:lastModifiedBy>Arvianti</cp:lastModifiedBy>
  <cp:revision>26</cp:revision>
  <dcterms:created xsi:type="dcterms:W3CDTF">2014-09-23T04:21:41Z</dcterms:created>
  <dcterms:modified xsi:type="dcterms:W3CDTF">2014-09-25T05:50:45Z</dcterms:modified>
</cp:coreProperties>
</file>